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2" r:id="rId4"/>
    <p:sldId id="263" r:id="rId5"/>
    <p:sldId id="264" r:id="rId6"/>
    <p:sldId id="265" r:id="rId7"/>
    <p:sldId id="278" r:id="rId8"/>
    <p:sldId id="267" r:id="rId9"/>
    <p:sldId id="268" r:id="rId10"/>
    <p:sldId id="274" r:id="rId11"/>
    <p:sldId id="270" r:id="rId12"/>
    <p:sldId id="275" r:id="rId13"/>
    <p:sldId id="272" r:id="rId14"/>
    <p:sldId id="273" r:id="rId15"/>
    <p:sldId id="279" r:id="rId16"/>
    <p:sldId id="280" r:id="rId1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3" d="100"/>
          <a:sy n="103" d="100"/>
        </p:scale>
        <p:origin x="-624" y="2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70BA8E3-FCB2-4AFF-AA6F-60111384D841}" type="datetimeFigureOut">
              <a:rPr lang="zh-CN" altLang="en-US" smtClean="0"/>
              <a:t>2023-7-11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9B6D22-C1FC-4444-B3D6-AD7F1B29BC5F}" type="slidenum">
              <a:rPr lang="zh-CN" altLang="en-US" smtClean="0"/>
              <a:t>‹#›</a:t>
            </a:fld>
            <a:endParaRPr lang="zh-CN" altLang="en-US"/>
          </a:p>
        </p:txBody>
      </p:sp>
    </p:spTree>
    <p:extLst>
      <p:ext uri="{BB962C8B-B14F-4D97-AF65-F5344CB8AC3E}">
        <p14:creationId xmlns:p14="http://schemas.microsoft.com/office/powerpoint/2010/main" val="3023957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70BA8E3-FCB2-4AFF-AA6F-60111384D841}" type="datetimeFigureOut">
              <a:rPr lang="zh-CN" altLang="en-US" smtClean="0"/>
              <a:t>2023-7-11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9B6D22-C1FC-4444-B3D6-AD7F1B29BC5F}" type="slidenum">
              <a:rPr lang="zh-CN" altLang="en-US" smtClean="0"/>
              <a:t>‹#›</a:t>
            </a:fld>
            <a:endParaRPr lang="zh-CN" altLang="en-US"/>
          </a:p>
        </p:txBody>
      </p:sp>
    </p:spTree>
    <p:extLst>
      <p:ext uri="{BB962C8B-B14F-4D97-AF65-F5344CB8AC3E}">
        <p14:creationId xmlns:p14="http://schemas.microsoft.com/office/powerpoint/2010/main" val="15286163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70BA8E3-FCB2-4AFF-AA6F-60111384D841}" type="datetimeFigureOut">
              <a:rPr lang="zh-CN" altLang="en-US" smtClean="0"/>
              <a:t>2023-7-11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9B6D22-C1FC-4444-B3D6-AD7F1B29BC5F}" type="slidenum">
              <a:rPr lang="zh-CN" altLang="en-US" smtClean="0"/>
              <a:t>‹#›</a:t>
            </a:fld>
            <a:endParaRPr lang="zh-CN" altLang="en-US"/>
          </a:p>
        </p:txBody>
      </p:sp>
    </p:spTree>
    <p:extLst>
      <p:ext uri="{BB962C8B-B14F-4D97-AF65-F5344CB8AC3E}">
        <p14:creationId xmlns:p14="http://schemas.microsoft.com/office/powerpoint/2010/main" val="3682428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70BA8E3-FCB2-4AFF-AA6F-60111384D841}" type="datetimeFigureOut">
              <a:rPr lang="zh-CN" altLang="en-US" smtClean="0"/>
              <a:t>2023-7-11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9B6D22-C1FC-4444-B3D6-AD7F1B29BC5F}" type="slidenum">
              <a:rPr lang="zh-CN" altLang="en-US" smtClean="0"/>
              <a:t>‹#›</a:t>
            </a:fld>
            <a:endParaRPr lang="zh-CN" altLang="en-US"/>
          </a:p>
        </p:txBody>
      </p:sp>
    </p:spTree>
    <p:extLst>
      <p:ext uri="{BB962C8B-B14F-4D97-AF65-F5344CB8AC3E}">
        <p14:creationId xmlns:p14="http://schemas.microsoft.com/office/powerpoint/2010/main" val="162241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70BA8E3-FCB2-4AFF-AA6F-60111384D841}" type="datetimeFigureOut">
              <a:rPr lang="zh-CN" altLang="en-US" smtClean="0"/>
              <a:t>2023-7-11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9B6D22-C1FC-4444-B3D6-AD7F1B29BC5F}" type="slidenum">
              <a:rPr lang="zh-CN" altLang="en-US" smtClean="0"/>
              <a:t>‹#›</a:t>
            </a:fld>
            <a:endParaRPr lang="zh-CN" altLang="en-US"/>
          </a:p>
        </p:txBody>
      </p:sp>
    </p:spTree>
    <p:extLst>
      <p:ext uri="{BB962C8B-B14F-4D97-AF65-F5344CB8AC3E}">
        <p14:creationId xmlns:p14="http://schemas.microsoft.com/office/powerpoint/2010/main" val="680725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70BA8E3-FCB2-4AFF-AA6F-60111384D841}" type="datetimeFigureOut">
              <a:rPr lang="zh-CN" altLang="en-US" smtClean="0"/>
              <a:t>2023-7-11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A9B6D22-C1FC-4444-B3D6-AD7F1B29BC5F}" type="slidenum">
              <a:rPr lang="zh-CN" altLang="en-US" smtClean="0"/>
              <a:t>‹#›</a:t>
            </a:fld>
            <a:endParaRPr lang="zh-CN" altLang="en-US"/>
          </a:p>
        </p:txBody>
      </p:sp>
    </p:spTree>
    <p:extLst>
      <p:ext uri="{BB962C8B-B14F-4D97-AF65-F5344CB8AC3E}">
        <p14:creationId xmlns:p14="http://schemas.microsoft.com/office/powerpoint/2010/main" val="376390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70BA8E3-FCB2-4AFF-AA6F-60111384D841}" type="datetimeFigureOut">
              <a:rPr lang="zh-CN" altLang="en-US" smtClean="0"/>
              <a:t>2023-7-11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A9B6D22-C1FC-4444-B3D6-AD7F1B29BC5F}" type="slidenum">
              <a:rPr lang="zh-CN" altLang="en-US" smtClean="0"/>
              <a:t>‹#›</a:t>
            </a:fld>
            <a:endParaRPr lang="zh-CN" altLang="en-US"/>
          </a:p>
        </p:txBody>
      </p:sp>
    </p:spTree>
    <p:extLst>
      <p:ext uri="{BB962C8B-B14F-4D97-AF65-F5344CB8AC3E}">
        <p14:creationId xmlns:p14="http://schemas.microsoft.com/office/powerpoint/2010/main" val="2868071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70BA8E3-FCB2-4AFF-AA6F-60111384D841}" type="datetimeFigureOut">
              <a:rPr lang="zh-CN" altLang="en-US" smtClean="0"/>
              <a:t>2023-7-11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A9B6D22-C1FC-4444-B3D6-AD7F1B29BC5F}" type="slidenum">
              <a:rPr lang="zh-CN" altLang="en-US" smtClean="0"/>
              <a:t>‹#›</a:t>
            </a:fld>
            <a:endParaRPr lang="zh-CN" altLang="en-US"/>
          </a:p>
        </p:txBody>
      </p:sp>
    </p:spTree>
    <p:extLst>
      <p:ext uri="{BB962C8B-B14F-4D97-AF65-F5344CB8AC3E}">
        <p14:creationId xmlns:p14="http://schemas.microsoft.com/office/powerpoint/2010/main" val="1375140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70BA8E3-FCB2-4AFF-AA6F-60111384D841}" type="datetimeFigureOut">
              <a:rPr lang="zh-CN" altLang="en-US" smtClean="0"/>
              <a:t>2023-7-11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A9B6D22-C1FC-4444-B3D6-AD7F1B29BC5F}" type="slidenum">
              <a:rPr lang="zh-CN" altLang="en-US" smtClean="0"/>
              <a:t>‹#›</a:t>
            </a:fld>
            <a:endParaRPr lang="zh-CN" altLang="en-US"/>
          </a:p>
        </p:txBody>
      </p:sp>
    </p:spTree>
    <p:extLst>
      <p:ext uri="{BB962C8B-B14F-4D97-AF65-F5344CB8AC3E}">
        <p14:creationId xmlns:p14="http://schemas.microsoft.com/office/powerpoint/2010/main" val="31172012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70BA8E3-FCB2-4AFF-AA6F-60111384D841}" type="datetimeFigureOut">
              <a:rPr lang="zh-CN" altLang="en-US" smtClean="0"/>
              <a:t>2023-7-11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A9B6D22-C1FC-4444-B3D6-AD7F1B29BC5F}" type="slidenum">
              <a:rPr lang="zh-CN" altLang="en-US" smtClean="0"/>
              <a:t>‹#›</a:t>
            </a:fld>
            <a:endParaRPr lang="zh-CN" altLang="en-US"/>
          </a:p>
        </p:txBody>
      </p:sp>
    </p:spTree>
    <p:extLst>
      <p:ext uri="{BB962C8B-B14F-4D97-AF65-F5344CB8AC3E}">
        <p14:creationId xmlns:p14="http://schemas.microsoft.com/office/powerpoint/2010/main" val="782765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70BA8E3-FCB2-4AFF-AA6F-60111384D841}" type="datetimeFigureOut">
              <a:rPr lang="zh-CN" altLang="en-US" smtClean="0"/>
              <a:t>2023-7-11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A9B6D22-C1FC-4444-B3D6-AD7F1B29BC5F}" type="slidenum">
              <a:rPr lang="zh-CN" altLang="en-US" smtClean="0"/>
              <a:t>‹#›</a:t>
            </a:fld>
            <a:endParaRPr lang="zh-CN" altLang="en-US"/>
          </a:p>
        </p:txBody>
      </p:sp>
    </p:spTree>
    <p:extLst>
      <p:ext uri="{BB962C8B-B14F-4D97-AF65-F5344CB8AC3E}">
        <p14:creationId xmlns:p14="http://schemas.microsoft.com/office/powerpoint/2010/main" val="1799984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0BA8E3-FCB2-4AFF-AA6F-60111384D841}" type="datetimeFigureOut">
              <a:rPr lang="zh-CN" altLang="en-US" smtClean="0"/>
              <a:t>2023-7-11</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9B6D22-C1FC-4444-B3D6-AD7F1B29BC5F}" type="slidenum">
              <a:rPr lang="zh-CN" altLang="en-US" smtClean="0"/>
              <a:t>‹#›</a:t>
            </a:fld>
            <a:endParaRPr lang="zh-CN" altLang="en-US"/>
          </a:p>
        </p:txBody>
      </p:sp>
    </p:spTree>
    <p:extLst>
      <p:ext uri="{BB962C8B-B14F-4D97-AF65-F5344CB8AC3E}">
        <p14:creationId xmlns:p14="http://schemas.microsoft.com/office/powerpoint/2010/main" val="26614114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5.png"/><Relationship Id="rId4"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smtClean="0"/>
              <a:t>神经内科导师介绍</a:t>
            </a:r>
            <a:endParaRPr lang="zh-CN" altLang="en-US" dirty="0"/>
          </a:p>
        </p:txBody>
      </p:sp>
    </p:spTree>
    <p:extLst>
      <p:ext uri="{BB962C8B-B14F-4D97-AF65-F5344CB8AC3E}">
        <p14:creationId xmlns:p14="http://schemas.microsoft.com/office/powerpoint/2010/main" val="40939345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123728" y="1005604"/>
            <a:ext cx="7020272" cy="5760640"/>
          </a:xfrm>
        </p:spPr>
        <p:txBody>
          <a:bodyPr>
            <a:normAutofit fontScale="25000" lnSpcReduction="20000"/>
          </a:bodyPr>
          <a:lstStyle/>
          <a:p>
            <a:pPr marL="0" indent="0">
              <a:lnSpc>
                <a:spcPct val="150000"/>
              </a:lnSpc>
              <a:buNone/>
            </a:pPr>
            <a:r>
              <a:rPr lang="zh-CN" altLang="en-US" sz="9600" dirty="0">
                <a:latin typeface="华文楷体" panose="02010600040101010101" charset="-122"/>
                <a:ea typeface="华文楷体" panose="02010600040101010101" charset="-122"/>
                <a:cs typeface="华文楷体" panose="02010600040101010101" charset="-122"/>
              </a:rPr>
              <a:t>方鑫 博士，</a:t>
            </a:r>
            <a:r>
              <a:rPr lang="zh-CN" altLang="en-US" sz="9600" dirty="0" smtClean="0">
                <a:latin typeface="华文楷体" panose="02010600040101010101" charset="-122"/>
                <a:ea typeface="华文楷体" panose="02010600040101010101" charset="-122"/>
                <a:cs typeface="华文楷体" panose="02010600040101010101" charset="-122"/>
              </a:rPr>
              <a:t>主任医师，教授，</a:t>
            </a:r>
            <a:r>
              <a:rPr lang="zh-CN" altLang="en-US" sz="9600" dirty="0" smtClean="0">
                <a:latin typeface="华文楷体" panose="02010600040101010101" charset="-122"/>
                <a:ea typeface="华文楷体" panose="02010600040101010101" charset="-122"/>
                <a:cs typeface="华文楷体" panose="02010600040101010101" charset="-122"/>
              </a:rPr>
              <a:t>博</a:t>
            </a:r>
            <a:r>
              <a:rPr lang="zh-CN" altLang="en-US" sz="9600" dirty="0" smtClean="0">
                <a:latin typeface="华文楷体" panose="02010600040101010101" charset="-122"/>
                <a:ea typeface="华文楷体" panose="02010600040101010101" charset="-122"/>
                <a:cs typeface="华文楷体" panose="02010600040101010101" charset="-122"/>
              </a:rPr>
              <a:t>士</a:t>
            </a:r>
            <a:r>
              <a:rPr lang="zh-CN" altLang="en-US" sz="9600" dirty="0">
                <a:latin typeface="华文楷体" panose="02010600040101010101" charset="-122"/>
                <a:ea typeface="华文楷体" panose="02010600040101010101" charset="-122"/>
                <a:cs typeface="华文楷体" panose="02010600040101010101" charset="-122"/>
              </a:rPr>
              <a:t>研究生导师</a:t>
            </a:r>
            <a:endParaRPr lang="en-US" altLang="zh-CN" sz="9600" dirty="0">
              <a:latin typeface="华文楷体" panose="02010600040101010101" charset="-122"/>
              <a:ea typeface="华文楷体" panose="02010600040101010101" charset="-122"/>
              <a:cs typeface="华文楷体" panose="02010600040101010101" charset="-122"/>
            </a:endParaRPr>
          </a:p>
          <a:p>
            <a:pPr>
              <a:lnSpc>
                <a:spcPct val="120000"/>
              </a:lnSpc>
            </a:pPr>
            <a:r>
              <a:rPr lang="zh-CN" altLang="en-US" sz="8000" dirty="0">
                <a:latin typeface="华文楷体" panose="02010600040101010101" charset="-122"/>
                <a:ea typeface="华文楷体" panose="02010600040101010101" charset="-122"/>
                <a:cs typeface="华文楷体" panose="02010600040101010101" charset="-122"/>
              </a:rPr>
              <a:t>江西省医学会神经病学分会帕金森病及运动障碍疾病学组委员</a:t>
            </a:r>
            <a:endParaRPr lang="en-US" altLang="zh-CN" sz="8000" dirty="0">
              <a:latin typeface="华文楷体" panose="02010600040101010101" charset="-122"/>
              <a:ea typeface="华文楷体" panose="02010600040101010101" charset="-122"/>
              <a:cs typeface="华文楷体" panose="02010600040101010101" charset="-122"/>
            </a:endParaRPr>
          </a:p>
          <a:p>
            <a:pPr marL="285750" indent="-285750" eaLnBrk="0" hangingPunct="0">
              <a:lnSpc>
                <a:spcPct val="120000"/>
              </a:lnSpc>
            </a:pPr>
            <a:r>
              <a:rPr lang="zh-CN" altLang="en-US" sz="8000" dirty="0">
                <a:latin typeface="华文楷体" panose="02010600040101010101" charset="-122"/>
                <a:ea typeface="华文楷体" panose="02010600040101010101" charset="-122"/>
                <a:cs typeface="华文楷体" panose="02010600040101010101" charset="-122"/>
              </a:rPr>
              <a:t>江西省主要学科学术和技术带头人</a:t>
            </a:r>
            <a:endParaRPr lang="en-US" altLang="zh-CN" sz="8000" dirty="0">
              <a:latin typeface="华文楷体" panose="02010600040101010101" charset="-122"/>
              <a:ea typeface="华文楷体" panose="02010600040101010101" charset="-122"/>
              <a:cs typeface="华文楷体" panose="02010600040101010101" charset="-122"/>
            </a:endParaRPr>
          </a:p>
          <a:p>
            <a:pPr marL="285750" indent="-285750" eaLnBrk="0" hangingPunct="0">
              <a:lnSpc>
                <a:spcPct val="120000"/>
              </a:lnSpc>
            </a:pPr>
            <a:r>
              <a:rPr lang="zh-CN" altLang="en-US" sz="8000" dirty="0">
                <a:latin typeface="华文楷体" panose="02010600040101010101" charset="-122"/>
                <a:ea typeface="华文楷体" panose="02010600040101010101" charset="-122"/>
                <a:cs typeface="华文楷体" panose="02010600040101010101" charset="-122"/>
              </a:rPr>
              <a:t>南昌大学第一附属医院青年学科带头人培养对象</a:t>
            </a:r>
            <a:endParaRPr lang="en-US" altLang="zh-CN" sz="8000" dirty="0">
              <a:latin typeface="华文楷体" panose="02010600040101010101" charset="-122"/>
              <a:ea typeface="华文楷体" panose="02010600040101010101" charset="-122"/>
              <a:cs typeface="华文楷体" panose="02010600040101010101" charset="-122"/>
            </a:endParaRPr>
          </a:p>
          <a:p>
            <a:pPr marL="285750" indent="-285750" eaLnBrk="0" hangingPunct="0">
              <a:lnSpc>
                <a:spcPct val="120000"/>
              </a:lnSpc>
            </a:pPr>
            <a:r>
              <a:rPr lang="zh-CN" altLang="en-US" sz="8000" dirty="0">
                <a:latin typeface="华文楷体" panose="02010600040101010101" charset="-122"/>
                <a:ea typeface="华文楷体" panose="02010600040101010101" charset="-122"/>
                <a:cs typeface="华文楷体" panose="02010600040101010101" charset="-122"/>
              </a:rPr>
              <a:t> “西部之光”访问学者</a:t>
            </a:r>
            <a:endParaRPr lang="en-US" altLang="zh-CN" sz="8000" dirty="0">
              <a:latin typeface="华文楷体" panose="02010600040101010101" charset="-122"/>
              <a:ea typeface="华文楷体" panose="02010600040101010101" charset="-122"/>
              <a:cs typeface="华文楷体" panose="02010600040101010101" charset="-122"/>
            </a:endParaRPr>
          </a:p>
          <a:p>
            <a:pPr marL="285750" indent="-285750" eaLnBrk="0" hangingPunct="0">
              <a:lnSpc>
                <a:spcPct val="120000"/>
              </a:lnSpc>
            </a:pPr>
            <a:r>
              <a:rPr lang="zh-CN" altLang="en-US" sz="8000" dirty="0">
                <a:latin typeface="华文楷体" panose="02010600040101010101" charset="-122"/>
                <a:ea typeface="华文楷体" panose="02010600040101010101" charset="-122"/>
                <a:cs typeface="华文楷体" panose="02010600040101010101" charset="-122"/>
              </a:rPr>
              <a:t>   国自然通讯评审专家；入选江西省科技专家库、江西省卫健委科技评审专家库、江西省中医药管理局科技计划评审专家库</a:t>
            </a:r>
            <a:endParaRPr lang="en-US" altLang="zh-CN" sz="8000" dirty="0">
              <a:latin typeface="华文楷体" panose="02010600040101010101" charset="-122"/>
              <a:ea typeface="华文楷体" panose="02010600040101010101" charset="-122"/>
              <a:cs typeface="华文楷体" panose="02010600040101010101" charset="-122"/>
            </a:endParaRPr>
          </a:p>
          <a:p>
            <a:pPr marL="285750" indent="-285750" eaLnBrk="0" hangingPunct="0">
              <a:lnSpc>
                <a:spcPct val="120000"/>
              </a:lnSpc>
            </a:pPr>
            <a:r>
              <a:rPr lang="zh-CN" altLang="en-US" sz="8000" dirty="0">
                <a:latin typeface="华文楷体" panose="02010600040101010101" charset="-122"/>
                <a:ea typeface="华文楷体" panose="02010600040101010101" charset="-122"/>
                <a:cs typeface="华文楷体" panose="02010600040101010101" charset="-122"/>
              </a:rPr>
              <a:t>  主持国家自然科学基金 </a:t>
            </a:r>
            <a:r>
              <a:rPr lang="en-US" altLang="zh-CN" sz="8000" dirty="0">
                <a:latin typeface="华文楷体" panose="02010600040101010101" charset="-122"/>
                <a:ea typeface="华文楷体" panose="02010600040101010101" charset="-122"/>
                <a:cs typeface="华文楷体" panose="02010600040101010101" charset="-122"/>
              </a:rPr>
              <a:t>2 </a:t>
            </a:r>
            <a:r>
              <a:rPr lang="zh-CN" altLang="en-US" sz="8000" dirty="0">
                <a:latin typeface="华文楷体" panose="02010600040101010101" charset="-122"/>
                <a:ea typeface="华文楷体" panose="02010600040101010101" charset="-122"/>
                <a:cs typeface="华文楷体" panose="02010600040101010101" charset="-122"/>
              </a:rPr>
              <a:t>项，省部级课题 </a:t>
            </a:r>
            <a:r>
              <a:rPr lang="en-US" altLang="zh-CN" sz="8000" dirty="0">
                <a:latin typeface="华文楷体" panose="02010600040101010101" charset="-122"/>
                <a:ea typeface="华文楷体" panose="02010600040101010101" charset="-122"/>
                <a:cs typeface="华文楷体" panose="02010600040101010101" charset="-122"/>
              </a:rPr>
              <a:t>5</a:t>
            </a:r>
            <a:r>
              <a:rPr lang="zh-CN" altLang="en-US" sz="8000" dirty="0">
                <a:latin typeface="华文楷体" panose="02010600040101010101" charset="-122"/>
                <a:ea typeface="华文楷体" panose="02010600040101010101" charset="-122"/>
                <a:cs typeface="华文楷体" panose="02010600040101010101" charset="-122"/>
              </a:rPr>
              <a:t>项，南昌大学校级教改课题 </a:t>
            </a:r>
            <a:r>
              <a:rPr lang="en-US" altLang="zh-CN" sz="8000" dirty="0">
                <a:latin typeface="华文楷体" panose="02010600040101010101" charset="-122"/>
                <a:ea typeface="华文楷体" panose="02010600040101010101" charset="-122"/>
                <a:cs typeface="华文楷体" panose="02010600040101010101" charset="-122"/>
              </a:rPr>
              <a:t>1 </a:t>
            </a:r>
            <a:r>
              <a:rPr lang="zh-CN" altLang="en-US" sz="8000" dirty="0">
                <a:latin typeface="华文楷体" panose="02010600040101010101" charset="-122"/>
                <a:ea typeface="华文楷体" panose="02010600040101010101" charset="-122"/>
                <a:cs typeface="华文楷体" panose="02010600040101010101" charset="-122"/>
              </a:rPr>
              <a:t>项</a:t>
            </a:r>
            <a:endParaRPr lang="en-US" altLang="zh-CN" sz="8000" dirty="0">
              <a:latin typeface="华文楷体" panose="02010600040101010101" charset="-122"/>
              <a:ea typeface="华文楷体" panose="02010600040101010101" charset="-122"/>
              <a:cs typeface="华文楷体" panose="02010600040101010101" charset="-122"/>
            </a:endParaRPr>
          </a:p>
          <a:p>
            <a:pPr marL="285750" indent="-285750" eaLnBrk="0" hangingPunct="0">
              <a:lnSpc>
                <a:spcPct val="120000"/>
              </a:lnSpc>
            </a:pPr>
            <a:r>
              <a:rPr lang="en-US" altLang="zh-CN" sz="8000" dirty="0">
                <a:latin typeface="华文楷体" panose="02010600040101010101" charset="-122"/>
                <a:ea typeface="华文楷体" panose="02010600040101010101" charset="-122"/>
                <a:cs typeface="华文楷体" panose="02010600040101010101" charset="-122"/>
              </a:rPr>
              <a:t>    </a:t>
            </a:r>
            <a:r>
              <a:rPr lang="zh-CN" altLang="en-US" sz="8000" dirty="0">
                <a:latin typeface="华文楷体" panose="02010600040101010101" charset="-122"/>
                <a:ea typeface="华文楷体" panose="02010600040101010101" charset="-122"/>
                <a:cs typeface="华文楷体" panose="02010600040101010101" charset="-122"/>
              </a:rPr>
              <a:t>在</a:t>
            </a:r>
            <a:r>
              <a:rPr lang="en-US" altLang="zh-CN" sz="8000" dirty="0">
                <a:latin typeface="华文楷体" panose="02010600040101010101" charset="-122"/>
                <a:ea typeface="华文楷体" panose="02010600040101010101" charset="-122"/>
                <a:cs typeface="华文楷体" panose="02010600040101010101" charset="-122"/>
              </a:rPr>
              <a:t>SCI</a:t>
            </a:r>
            <a:r>
              <a:rPr lang="zh-CN" altLang="en-US" sz="8000" dirty="0">
                <a:latin typeface="华文楷体" panose="02010600040101010101" charset="-122"/>
                <a:ea typeface="华文楷体" panose="02010600040101010101" charset="-122"/>
                <a:cs typeface="华文楷体" panose="02010600040101010101" charset="-122"/>
              </a:rPr>
              <a:t>和中文核心期刊发表论文</a:t>
            </a:r>
            <a:r>
              <a:rPr lang="en-US" altLang="zh-CN" sz="8000" dirty="0">
                <a:latin typeface="华文楷体" panose="02010600040101010101" charset="-122"/>
                <a:ea typeface="华文楷体" panose="02010600040101010101" charset="-122"/>
                <a:cs typeface="华文楷体" panose="02010600040101010101" charset="-122"/>
              </a:rPr>
              <a:t>20</a:t>
            </a:r>
            <a:r>
              <a:rPr lang="zh-CN" altLang="en-US" sz="8000" dirty="0">
                <a:latin typeface="华文楷体" panose="02010600040101010101" charset="-122"/>
                <a:ea typeface="华文楷体" panose="02010600040101010101" charset="-122"/>
                <a:cs typeface="华文楷体" panose="02010600040101010101" charset="-122"/>
              </a:rPr>
              <a:t>余篇，多家</a:t>
            </a:r>
            <a:r>
              <a:rPr lang="en-US" altLang="zh-CN" sz="8000" dirty="0">
                <a:latin typeface="华文楷体" panose="02010600040101010101" charset="-122"/>
                <a:ea typeface="华文楷体" panose="02010600040101010101" charset="-122"/>
                <a:cs typeface="华文楷体" panose="02010600040101010101" charset="-122"/>
              </a:rPr>
              <a:t>SCI</a:t>
            </a:r>
            <a:r>
              <a:rPr lang="zh-CN" altLang="en-US" sz="8000" dirty="0">
                <a:latin typeface="华文楷体" panose="02010600040101010101" charset="-122"/>
                <a:ea typeface="华文楷体" panose="02010600040101010101" charset="-122"/>
                <a:cs typeface="华文楷体" panose="02010600040101010101" charset="-122"/>
              </a:rPr>
              <a:t>杂志审稿人</a:t>
            </a:r>
            <a:endParaRPr lang="en-US" altLang="zh-CN" sz="8000" dirty="0">
              <a:latin typeface="华文楷体" panose="02010600040101010101" charset="-122"/>
              <a:ea typeface="华文楷体" panose="02010600040101010101" charset="-122"/>
              <a:cs typeface="华文楷体" panose="02010600040101010101" charset="-122"/>
            </a:endParaRPr>
          </a:p>
          <a:p>
            <a:r>
              <a:rPr lang="zh-CN" altLang="en-US" sz="11200" b="1" dirty="0">
                <a:latin typeface="华文楷体" panose="02010600040101010101" charset="-122"/>
                <a:ea typeface="华文楷体" panose="02010600040101010101" charset="-122"/>
                <a:cs typeface="华文楷体" panose="02010600040101010101" charset="-122"/>
              </a:rPr>
              <a:t>专业方向：帕金森病和帕金森综合征</a:t>
            </a:r>
            <a:endParaRPr lang="en-US" altLang="zh-CN" sz="11200" b="1" dirty="0">
              <a:latin typeface="华文楷体" panose="02010600040101010101" charset="-122"/>
              <a:ea typeface="华文楷体" panose="02010600040101010101" charset="-122"/>
              <a:cs typeface="华文楷体" panose="02010600040101010101" charset="-122"/>
            </a:endParaRPr>
          </a:p>
          <a:p>
            <a:r>
              <a:rPr lang="en-US" altLang="zh-CN" sz="11200" b="1" dirty="0">
                <a:latin typeface="华文楷体" panose="02010600040101010101" charset="-122"/>
                <a:ea typeface="华文楷体" panose="02010600040101010101" charset="-122"/>
                <a:cs typeface="华文楷体" panose="02010600040101010101" charset="-122"/>
              </a:rPr>
              <a:t>15079186920</a:t>
            </a:r>
            <a:endParaRPr lang="zh-CN" altLang="en-US" sz="11200" b="1" dirty="0">
              <a:latin typeface="华文楷体" panose="02010600040101010101" charset="-122"/>
              <a:ea typeface="华文楷体" panose="02010600040101010101" charset="-122"/>
              <a:cs typeface="华文楷体" panose="02010600040101010101" charset="-122"/>
            </a:endParaRPr>
          </a:p>
        </p:txBody>
      </p:sp>
      <p:pic>
        <p:nvPicPr>
          <p:cNvPr id="4" name="Picture 2" descr="C:\Users\xyq21\Desktop\南大一附院院徽.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91175" y="176929"/>
            <a:ext cx="3552825" cy="828675"/>
          </a:xfrm>
          <a:prstGeom prst="rect">
            <a:avLst/>
          </a:prstGeom>
          <a:noFill/>
          <a:effectLst>
            <a:glow>
              <a:schemeClr val="accent3">
                <a:satMod val="175000"/>
                <a:alpha val="40000"/>
              </a:schemeClr>
            </a:glow>
            <a:softEdge rad="266700"/>
          </a:effectLst>
          <a:extLst>
            <a:ext uri="{909E8E84-426E-40DD-AFC4-6F175D3DCCD1}">
              <a14:hiddenFill xmlns:a14="http://schemas.microsoft.com/office/drawing/2010/main">
                <a:solidFill>
                  <a:srgbClr val="FFFFFF"/>
                </a:solidFill>
              </a14:hiddenFill>
            </a:ext>
          </a:extLst>
        </p:spPr>
      </p:pic>
      <p:pic>
        <p:nvPicPr>
          <p:cNvPr id="5" name="图片 4" descr="_storage_emulated_0_tencent_MicroMsg_cece138b42a77254bcf9257fb0288857_image2_7d_17_7d17b95aeaf2144e41c0fca54d5335d6.jpg"/>
          <p:cNvPicPr>
            <a:picLocks noChangeAspect="1"/>
          </p:cNvPicPr>
          <p:nvPr/>
        </p:nvPicPr>
        <p:blipFill>
          <a:blip r:embed="rId3" cstate="print"/>
          <a:stretch>
            <a:fillRect/>
          </a:stretch>
        </p:blipFill>
        <p:spPr>
          <a:xfrm>
            <a:off x="467544" y="1988840"/>
            <a:ext cx="1379895" cy="1944216"/>
          </a:xfrm>
          <a:prstGeom prst="rect">
            <a:avLst/>
          </a:prstGeom>
        </p:spPr>
      </p:pic>
    </p:spTree>
    <p:extLst>
      <p:ext uri="{BB962C8B-B14F-4D97-AF65-F5344CB8AC3E}">
        <p14:creationId xmlns:p14="http://schemas.microsoft.com/office/powerpoint/2010/main" val="11962586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059832" y="1124744"/>
            <a:ext cx="5976664" cy="5184576"/>
          </a:xfrm>
        </p:spPr>
        <p:txBody>
          <a:bodyPr>
            <a:normAutofit fontScale="55000" lnSpcReduction="20000"/>
          </a:bodyPr>
          <a:lstStyle/>
          <a:p>
            <a:pPr marL="0" indent="0">
              <a:buNone/>
            </a:pPr>
            <a:r>
              <a:rPr lang="zh-CN" altLang="en-US" sz="5900" dirty="0">
                <a:latin typeface="华文楷体" panose="02010600040101010101" charset="-122"/>
                <a:ea typeface="华文楷体" panose="02010600040101010101" charset="-122"/>
                <a:cs typeface="华文楷体" panose="02010600040101010101" charset="-122"/>
              </a:rPr>
              <a:t>吴成斯，南昌大学第一附属医院神经内科科副主任，副主任医师，博士</a:t>
            </a:r>
            <a:endParaRPr lang="en-US" altLang="zh-CN" sz="5900" dirty="0">
              <a:latin typeface="华文楷体" panose="02010600040101010101" charset="-122"/>
              <a:ea typeface="华文楷体" panose="02010600040101010101" charset="-122"/>
              <a:cs typeface="华文楷体" panose="02010600040101010101" charset="-122"/>
            </a:endParaRPr>
          </a:p>
          <a:p>
            <a:pPr marL="285750" indent="-285750">
              <a:lnSpc>
                <a:spcPct val="150000"/>
              </a:lnSpc>
              <a:buFont typeface="Wingdings" panose="05000000000000000000" pitchFamily="2" charset="2"/>
              <a:buChar char="Ø"/>
              <a:defRPr/>
            </a:pPr>
            <a:r>
              <a:rPr lang="zh-CN" altLang="en-US" sz="3600" noProof="1">
                <a:latin typeface="华文楷体" panose="02010600040101010101" charset="-122"/>
                <a:ea typeface="华文楷体" panose="02010600040101010101" charset="-122"/>
                <a:cs typeface="华文楷体" panose="02010600040101010101" charset="-122"/>
                <a:sym typeface="+mn-ea"/>
              </a:rPr>
              <a:t>江西省医学会神经病学分会青年委员会委员</a:t>
            </a:r>
            <a:endParaRPr lang="en-US" altLang="zh-CN" sz="3600" noProof="1">
              <a:latin typeface="华文楷体" panose="02010600040101010101" charset="-122"/>
              <a:ea typeface="华文楷体" panose="02010600040101010101" charset="-122"/>
              <a:cs typeface="华文楷体" panose="02010600040101010101" charset="-122"/>
              <a:sym typeface="+mn-ea"/>
            </a:endParaRPr>
          </a:p>
          <a:p>
            <a:pPr marL="285750" indent="-285750">
              <a:lnSpc>
                <a:spcPct val="150000"/>
              </a:lnSpc>
              <a:buFont typeface="Wingdings" panose="05000000000000000000" pitchFamily="2" charset="2"/>
              <a:buChar char="Ø"/>
              <a:defRPr/>
            </a:pPr>
            <a:r>
              <a:rPr lang="zh-CN" altLang="en-US" sz="3600" noProof="1">
                <a:latin typeface="华文楷体" panose="02010600040101010101" charset="-122"/>
                <a:ea typeface="华文楷体" panose="02010600040101010101" charset="-122"/>
                <a:cs typeface="华文楷体" panose="02010600040101010101" charset="-122"/>
                <a:sym typeface="+mn-ea"/>
              </a:rPr>
              <a:t>江西省卒中学会脑小血管病专委会常务委员</a:t>
            </a:r>
            <a:endParaRPr lang="en-US" altLang="zh-CN" sz="3600" noProof="1">
              <a:latin typeface="华文楷体" panose="02010600040101010101" charset="-122"/>
              <a:ea typeface="华文楷体" panose="02010600040101010101" charset="-122"/>
              <a:cs typeface="华文楷体" panose="02010600040101010101" charset="-122"/>
              <a:sym typeface="+mn-ea"/>
            </a:endParaRPr>
          </a:p>
          <a:p>
            <a:pPr marL="285750" indent="-285750">
              <a:lnSpc>
                <a:spcPct val="150000"/>
              </a:lnSpc>
              <a:buFont typeface="Wingdings" panose="05000000000000000000" pitchFamily="2" charset="2"/>
              <a:buChar char="Ø"/>
              <a:defRPr/>
            </a:pPr>
            <a:r>
              <a:rPr lang="zh-CN" altLang="en-US" sz="3600" noProof="1">
                <a:latin typeface="华文楷体" panose="02010600040101010101" charset="-122"/>
                <a:ea typeface="华文楷体" panose="02010600040101010101" charset="-122"/>
                <a:cs typeface="华文楷体" panose="02010600040101010101" charset="-122"/>
                <a:sym typeface="+mn-ea"/>
              </a:rPr>
              <a:t>江西省保健学会睡眠医学分会委员会常务委员</a:t>
            </a:r>
            <a:endParaRPr lang="en-US" altLang="zh-CN" sz="3600" noProof="1">
              <a:latin typeface="华文楷体" panose="02010600040101010101" charset="-122"/>
              <a:ea typeface="华文楷体" panose="02010600040101010101" charset="-122"/>
              <a:cs typeface="华文楷体" panose="02010600040101010101" charset="-122"/>
              <a:sym typeface="+mn-ea"/>
            </a:endParaRPr>
          </a:p>
          <a:p>
            <a:pPr marL="285750" indent="-285750">
              <a:lnSpc>
                <a:spcPct val="150000"/>
              </a:lnSpc>
              <a:buFont typeface="Wingdings" panose="05000000000000000000" pitchFamily="2" charset="2"/>
              <a:buChar char="Ø"/>
              <a:defRPr/>
            </a:pPr>
            <a:r>
              <a:rPr lang="zh-CN" altLang="en-US" sz="3600" noProof="1">
                <a:latin typeface="华文楷体" panose="02010600040101010101" charset="-122"/>
                <a:ea typeface="华文楷体" panose="02010600040101010101" charset="-122"/>
                <a:cs typeface="华文楷体" panose="02010600040101010101" charset="-122"/>
                <a:sym typeface="+mn-ea"/>
              </a:rPr>
              <a:t>江西省卒中学会认知障碍分会委员会副主任委员</a:t>
            </a:r>
            <a:endParaRPr lang="en-US" altLang="zh-CN" sz="3600" noProof="1">
              <a:latin typeface="华文楷体" panose="02010600040101010101" charset="-122"/>
              <a:ea typeface="华文楷体" panose="02010600040101010101" charset="-122"/>
              <a:cs typeface="华文楷体" panose="02010600040101010101" charset="-122"/>
              <a:sym typeface="+mn-ea"/>
            </a:endParaRPr>
          </a:p>
          <a:p>
            <a:pPr marL="285750" indent="-285750">
              <a:lnSpc>
                <a:spcPct val="150000"/>
              </a:lnSpc>
              <a:buFont typeface="Wingdings" panose="05000000000000000000" pitchFamily="2" charset="2"/>
              <a:buChar char="Ø"/>
              <a:defRPr/>
            </a:pPr>
            <a:r>
              <a:rPr lang="zh-CN" altLang="en-US" sz="3600" noProof="1">
                <a:latin typeface="华文楷体" panose="02010600040101010101" charset="-122"/>
                <a:ea typeface="华文楷体" panose="02010600040101010101" charset="-122"/>
                <a:cs typeface="华文楷体" panose="02010600040101010101" charset="-122"/>
                <a:sym typeface="+mn-ea"/>
              </a:rPr>
              <a:t>中国老年医学会认知障碍分会委员</a:t>
            </a:r>
            <a:endParaRPr lang="en-US" altLang="zh-CN" sz="3600" noProof="1">
              <a:latin typeface="华文楷体" panose="02010600040101010101" charset="-122"/>
              <a:ea typeface="华文楷体" panose="02010600040101010101" charset="-122"/>
              <a:cs typeface="华文楷体" panose="02010600040101010101" charset="-122"/>
              <a:sym typeface="+mn-ea"/>
            </a:endParaRPr>
          </a:p>
          <a:p>
            <a:pPr marL="285750" indent="-285750">
              <a:lnSpc>
                <a:spcPct val="150000"/>
              </a:lnSpc>
              <a:buFont typeface="Wingdings" panose="05000000000000000000" pitchFamily="2" charset="2"/>
              <a:buChar char="Ø"/>
              <a:defRPr/>
            </a:pPr>
            <a:r>
              <a:rPr lang="zh-CN" altLang="en-US" sz="3600" noProof="1">
                <a:latin typeface="华文楷体" panose="02010600040101010101" charset="-122"/>
                <a:ea typeface="华文楷体" panose="02010600040101010101" charset="-122"/>
                <a:cs typeface="华文楷体" panose="02010600040101010101" charset="-122"/>
                <a:sym typeface="+mn-ea"/>
              </a:rPr>
              <a:t>南昌大学</a:t>
            </a:r>
            <a:r>
              <a:rPr lang="en-US" altLang="zh-CN" sz="3600" noProof="1">
                <a:latin typeface="华文楷体" panose="02010600040101010101" charset="-122"/>
                <a:ea typeface="华文楷体" panose="02010600040101010101" charset="-122"/>
                <a:cs typeface="华文楷体" panose="02010600040101010101" charset="-122"/>
                <a:sym typeface="+mn-ea"/>
              </a:rPr>
              <a:t>2019</a:t>
            </a:r>
            <a:r>
              <a:rPr lang="zh-CN" altLang="en-US" sz="3600" noProof="1">
                <a:latin typeface="华文楷体" panose="02010600040101010101" charset="-122"/>
                <a:ea typeface="华文楷体" panose="02010600040101010101" charset="-122"/>
                <a:cs typeface="华文楷体" panose="02010600040101010101" charset="-122"/>
                <a:sym typeface="+mn-ea"/>
              </a:rPr>
              <a:t>年度“</a:t>
            </a:r>
            <a:r>
              <a:rPr lang="en-US" altLang="zh-CN" sz="3600" noProof="1">
                <a:latin typeface="华文楷体" panose="02010600040101010101" charset="-122"/>
                <a:ea typeface="华文楷体" panose="02010600040101010101" charset="-122"/>
                <a:cs typeface="华文楷体" panose="02010600040101010101" charset="-122"/>
                <a:sym typeface="+mn-ea"/>
              </a:rPr>
              <a:t>215</a:t>
            </a:r>
            <a:r>
              <a:rPr lang="zh-CN" altLang="en-US" sz="3600" noProof="1">
                <a:latin typeface="华文楷体" panose="02010600040101010101" charset="-122"/>
                <a:ea typeface="华文楷体" panose="02010600040101010101" charset="-122"/>
                <a:cs typeface="华文楷体" panose="02010600040101010101" charset="-122"/>
                <a:sym typeface="+mn-ea"/>
              </a:rPr>
              <a:t>人才工程”青年学者</a:t>
            </a:r>
            <a:endParaRPr lang="zh-CN" altLang="en-US" sz="3600" noProof="1">
              <a:latin typeface="华文楷体" panose="02010600040101010101" charset="-122"/>
              <a:ea typeface="华文楷体" panose="02010600040101010101" charset="-122"/>
              <a:cs typeface="华文楷体" panose="02010600040101010101" charset="-122"/>
            </a:endParaRPr>
          </a:p>
          <a:p>
            <a:r>
              <a:rPr lang="zh-CN" altLang="en-US" sz="5900" b="1" dirty="0">
                <a:latin typeface="华文楷体" panose="02010600040101010101" charset="-122"/>
                <a:ea typeface="华文楷体" panose="02010600040101010101" charset="-122"/>
                <a:cs typeface="华文楷体" panose="02010600040101010101" charset="-122"/>
              </a:rPr>
              <a:t>专业方向</a:t>
            </a:r>
            <a:r>
              <a:rPr lang="zh-CN" altLang="en-US" sz="5900" b="1" dirty="0" smtClean="0">
                <a:latin typeface="华文楷体" panose="02010600040101010101" charset="-122"/>
                <a:ea typeface="华文楷体" panose="02010600040101010101" charset="-122"/>
                <a:cs typeface="华文楷体" panose="02010600040101010101" charset="-122"/>
              </a:rPr>
              <a:t>：认知障碍</a:t>
            </a:r>
            <a:endParaRPr lang="en-US" altLang="zh-CN" sz="5900" b="1" dirty="0" smtClean="0">
              <a:latin typeface="华文楷体" panose="02010600040101010101" charset="-122"/>
              <a:ea typeface="华文楷体" panose="02010600040101010101" charset="-122"/>
              <a:cs typeface="华文楷体" panose="02010600040101010101" charset="-122"/>
            </a:endParaRPr>
          </a:p>
          <a:p>
            <a:r>
              <a:rPr lang="en-US" altLang="zh-CN" sz="5900" b="1" dirty="0">
                <a:latin typeface="华文楷体" panose="02010600040101010101" charset="-122"/>
                <a:ea typeface="华文楷体" panose="02010600040101010101" charset="-122"/>
                <a:cs typeface="华文楷体" panose="02010600040101010101" charset="-122"/>
              </a:rPr>
              <a:t>13870913730</a:t>
            </a:r>
            <a:r>
              <a:rPr lang="en-US" altLang="zh-CN" sz="3300" dirty="0" smtClean="0">
                <a:latin typeface="微软雅黑" pitchFamily="34" charset="-122"/>
                <a:ea typeface="微软雅黑" pitchFamily="34" charset="-122"/>
              </a:rPr>
              <a:t> </a:t>
            </a:r>
            <a:r>
              <a:rPr lang="en-US" altLang="zh-CN" dirty="0" smtClean="0"/>
              <a:t>                                              </a:t>
            </a:r>
            <a:endParaRPr lang="zh-CN" altLang="en-US" dirty="0"/>
          </a:p>
        </p:txBody>
      </p:sp>
      <p:pic>
        <p:nvPicPr>
          <p:cNvPr id="4" name="Picture 2" descr="C:\Users\xyq21\Desktop\南大一附院院徽.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1175" y="176929"/>
            <a:ext cx="3552825" cy="828675"/>
          </a:xfrm>
          <a:prstGeom prst="rect">
            <a:avLst/>
          </a:prstGeom>
          <a:noFill/>
          <a:effectLst>
            <a:glow>
              <a:schemeClr val="accent3">
                <a:satMod val="175000"/>
                <a:alpha val="40000"/>
              </a:schemeClr>
            </a:glow>
            <a:softEdge rad="266700"/>
          </a:effectLst>
          <a:extLst>
            <a:ext uri="{909E8E84-426E-40DD-AFC4-6F175D3DCCD1}">
              <a14:hiddenFill xmlns:a14="http://schemas.microsoft.com/office/drawing/2010/main">
                <a:solidFill>
                  <a:srgbClr val="FFFFFF"/>
                </a:solidFill>
              </a14:hiddenFill>
            </a:ext>
          </a:extLst>
        </p:spPr>
      </p:pic>
      <p:pic>
        <p:nvPicPr>
          <p:cNvPr id="6" name="图片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1844824"/>
            <a:ext cx="1514475" cy="207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6760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051720" y="908720"/>
            <a:ext cx="7056783" cy="5472608"/>
          </a:xfrm>
        </p:spPr>
        <p:txBody>
          <a:bodyPr>
            <a:normAutofit fontScale="25000" lnSpcReduction="20000"/>
          </a:bodyPr>
          <a:lstStyle/>
          <a:p>
            <a:pPr marL="0" indent="0">
              <a:lnSpc>
                <a:spcPct val="120000"/>
              </a:lnSpc>
              <a:buNone/>
            </a:pPr>
            <a:r>
              <a:rPr lang="zh-CN" altLang="en-US" sz="12800" dirty="0" smtClean="0">
                <a:latin typeface="华文楷体" panose="02010600040101010101" charset="-122"/>
                <a:ea typeface="华文楷体" panose="02010600040101010101" charset="-122"/>
                <a:cs typeface="华文楷体" panose="02010600040101010101" charset="-122"/>
              </a:rPr>
              <a:t>章</a:t>
            </a:r>
            <a:r>
              <a:rPr lang="zh-CN" altLang="en-US" sz="12800" dirty="0">
                <a:latin typeface="华文楷体" panose="02010600040101010101" charset="-122"/>
                <a:ea typeface="华文楷体" panose="02010600040101010101" charset="-122"/>
                <a:cs typeface="华文楷体" panose="02010600040101010101" charset="-122"/>
              </a:rPr>
              <a:t>洁，医学博士，副主任医师、副教授</a:t>
            </a:r>
          </a:p>
          <a:p>
            <a:pPr>
              <a:lnSpc>
                <a:spcPct val="170000"/>
              </a:lnSpc>
            </a:pPr>
            <a:r>
              <a:rPr lang="zh-CN" altLang="zh-CN" sz="7200" dirty="0">
                <a:latin typeface="华文楷体" panose="02010600040101010101" charset="-122"/>
                <a:ea typeface="华文楷体" panose="02010600040101010101" charset="-122"/>
                <a:cs typeface="华文楷体" panose="02010600040101010101" charset="-122"/>
              </a:rPr>
              <a:t>南昌大学第一附属医院青年学科带头人</a:t>
            </a:r>
            <a:r>
              <a:rPr lang="zh-CN" altLang="en-US" sz="7200" dirty="0">
                <a:latin typeface="华文楷体" panose="02010600040101010101" charset="-122"/>
                <a:ea typeface="华文楷体" panose="02010600040101010101" charset="-122"/>
                <a:cs typeface="华文楷体" panose="02010600040101010101" charset="-122"/>
              </a:rPr>
              <a:t>；美国佐治亚医学院访问学者；国家自然科学基金函评专家、江西省科技项目评审专家</a:t>
            </a:r>
            <a:endParaRPr lang="en-US" altLang="zh-CN" sz="7200" dirty="0">
              <a:latin typeface="华文楷体" panose="02010600040101010101" charset="-122"/>
              <a:ea typeface="华文楷体" panose="02010600040101010101" charset="-122"/>
              <a:cs typeface="华文楷体" panose="02010600040101010101" charset="-122"/>
            </a:endParaRPr>
          </a:p>
          <a:p>
            <a:pPr>
              <a:lnSpc>
                <a:spcPct val="170000"/>
              </a:lnSpc>
            </a:pPr>
            <a:r>
              <a:rPr lang="zh-CN" altLang="en-US" sz="7200" dirty="0">
                <a:latin typeface="华文楷体" panose="02010600040101010101" charset="-122"/>
                <a:ea typeface="华文楷体" panose="02010600040101010101" charset="-122"/>
                <a:cs typeface="华文楷体" panose="02010600040101010101" charset="-122"/>
              </a:rPr>
              <a:t>社会兼职：</a:t>
            </a:r>
            <a:r>
              <a:rPr lang="zh-CN" altLang="zh-CN" sz="7200" dirty="0">
                <a:latin typeface="华文楷体" panose="02010600040101010101" charset="-122"/>
                <a:ea typeface="华文楷体" panose="02010600040101010101" charset="-122"/>
                <a:cs typeface="华文楷体" panose="02010600040101010101" charset="-122"/>
              </a:rPr>
              <a:t>江西省研究型医院学会神经感染与神经免疫学分会常务委员</a:t>
            </a:r>
            <a:r>
              <a:rPr lang="zh-CN" altLang="en-US" sz="7200" dirty="0">
                <a:latin typeface="华文楷体" panose="02010600040101010101" charset="-122"/>
                <a:ea typeface="华文楷体" panose="02010600040101010101" charset="-122"/>
                <a:cs typeface="华文楷体" panose="02010600040101010101" charset="-122"/>
              </a:rPr>
              <a:t>；</a:t>
            </a:r>
            <a:r>
              <a:rPr lang="zh-CN" altLang="zh-CN" sz="7200" dirty="0">
                <a:latin typeface="华文楷体" panose="02010600040101010101" charset="-122"/>
                <a:ea typeface="华文楷体" panose="02010600040101010101" charset="-122"/>
                <a:cs typeface="华文楷体" panose="02010600040101010101" charset="-122"/>
              </a:rPr>
              <a:t>江西省卒中学会认知障碍专委会常务委员</a:t>
            </a:r>
            <a:endParaRPr lang="en-US" altLang="zh-CN" sz="7200" dirty="0">
              <a:latin typeface="华文楷体" panose="02010600040101010101" charset="-122"/>
              <a:ea typeface="华文楷体" panose="02010600040101010101" charset="-122"/>
              <a:cs typeface="华文楷体" panose="02010600040101010101" charset="-122"/>
            </a:endParaRPr>
          </a:p>
          <a:p>
            <a:pPr>
              <a:lnSpc>
                <a:spcPct val="170000"/>
              </a:lnSpc>
            </a:pPr>
            <a:r>
              <a:rPr lang="zh-CN" altLang="en-US" sz="7200" dirty="0">
                <a:latin typeface="华文楷体" panose="02010600040101010101" charset="-122"/>
                <a:ea typeface="华文楷体" panose="02010600040101010101" charset="-122"/>
                <a:cs typeface="华文楷体" panose="02010600040101010101" charset="-122"/>
              </a:rPr>
              <a:t>学术成就：主持</a:t>
            </a:r>
            <a:r>
              <a:rPr lang="zh-CN" altLang="zh-CN" sz="7200" dirty="0">
                <a:latin typeface="华文楷体" panose="02010600040101010101" charset="-122"/>
                <a:ea typeface="华文楷体" panose="02010600040101010101" charset="-122"/>
                <a:cs typeface="华文楷体" panose="02010600040101010101" charset="-122"/>
              </a:rPr>
              <a:t>国家</a:t>
            </a:r>
            <a:r>
              <a:rPr lang="zh-CN" altLang="en-US" sz="7200" dirty="0">
                <a:latin typeface="华文楷体" panose="02010600040101010101" charset="-122"/>
                <a:ea typeface="华文楷体" panose="02010600040101010101" charset="-122"/>
                <a:cs typeface="华文楷体" panose="02010600040101010101" charset="-122"/>
              </a:rPr>
              <a:t>自然科学基金</a:t>
            </a:r>
            <a:r>
              <a:rPr lang="en-US" altLang="zh-CN" sz="7200" dirty="0">
                <a:latin typeface="华文楷体" panose="02010600040101010101" charset="-122"/>
                <a:ea typeface="华文楷体" panose="02010600040101010101" charset="-122"/>
                <a:cs typeface="华文楷体" panose="02010600040101010101" charset="-122"/>
              </a:rPr>
              <a:t>1</a:t>
            </a:r>
            <a:r>
              <a:rPr lang="zh-CN" altLang="zh-CN" sz="7200" dirty="0">
                <a:latin typeface="华文楷体" panose="02010600040101010101" charset="-122"/>
                <a:ea typeface="华文楷体" panose="02010600040101010101" charset="-122"/>
                <a:cs typeface="华文楷体" panose="02010600040101010101" charset="-122"/>
              </a:rPr>
              <a:t>项、</a:t>
            </a:r>
            <a:r>
              <a:rPr lang="zh-CN" altLang="en-US" sz="7200" dirty="0">
                <a:latin typeface="华文楷体" panose="02010600040101010101" charset="-122"/>
                <a:ea typeface="华文楷体" panose="02010600040101010101" charset="-122"/>
                <a:cs typeface="华文楷体" panose="02010600040101010101" charset="-122"/>
              </a:rPr>
              <a:t>江西省自然科学基金</a:t>
            </a:r>
            <a:r>
              <a:rPr lang="en-US" altLang="zh-CN" sz="7200" dirty="0">
                <a:latin typeface="华文楷体" panose="02010600040101010101" charset="-122"/>
                <a:ea typeface="华文楷体" panose="02010600040101010101" charset="-122"/>
                <a:cs typeface="华文楷体" panose="02010600040101010101" charset="-122"/>
              </a:rPr>
              <a:t>2</a:t>
            </a:r>
            <a:r>
              <a:rPr lang="zh-CN" altLang="zh-CN" sz="7200" dirty="0">
                <a:latin typeface="华文楷体" panose="02010600040101010101" charset="-122"/>
                <a:ea typeface="华文楷体" panose="02010600040101010101" charset="-122"/>
                <a:cs typeface="华文楷体" panose="02010600040101010101" charset="-122"/>
              </a:rPr>
              <a:t>项、</a:t>
            </a:r>
            <a:r>
              <a:rPr lang="zh-CN" altLang="en-US" sz="7200" dirty="0">
                <a:latin typeface="华文楷体" panose="02010600040101010101" charset="-122"/>
                <a:ea typeface="华文楷体" panose="02010600040101010101" charset="-122"/>
                <a:cs typeface="华文楷体" panose="02010600040101010101" charset="-122"/>
              </a:rPr>
              <a:t>江西省卫健委和江西省教育厅</a:t>
            </a:r>
            <a:r>
              <a:rPr lang="zh-CN" altLang="zh-CN" sz="7200" dirty="0">
                <a:latin typeface="华文楷体" panose="02010600040101010101" charset="-122"/>
                <a:ea typeface="华文楷体" panose="02010600040101010101" charset="-122"/>
                <a:cs typeface="华文楷体" panose="02010600040101010101" charset="-122"/>
              </a:rPr>
              <a:t>课题</a:t>
            </a:r>
            <a:r>
              <a:rPr lang="en-US" altLang="zh-CN" sz="7200" dirty="0">
                <a:latin typeface="华文楷体" panose="02010600040101010101" charset="-122"/>
                <a:ea typeface="华文楷体" panose="02010600040101010101" charset="-122"/>
                <a:cs typeface="华文楷体" panose="02010600040101010101" charset="-122"/>
              </a:rPr>
              <a:t>4</a:t>
            </a:r>
            <a:r>
              <a:rPr lang="zh-CN" altLang="zh-CN" sz="7200" dirty="0">
                <a:latin typeface="华文楷体" panose="02010600040101010101" charset="-122"/>
                <a:ea typeface="华文楷体" panose="02010600040101010101" charset="-122"/>
                <a:cs typeface="华文楷体" panose="02010600040101010101" charset="-122"/>
              </a:rPr>
              <a:t>项</a:t>
            </a:r>
            <a:r>
              <a:rPr lang="zh-CN" altLang="en-US" sz="7200" dirty="0">
                <a:latin typeface="华文楷体" panose="02010600040101010101" charset="-122"/>
                <a:ea typeface="华文楷体" panose="02010600040101010101" charset="-122"/>
                <a:cs typeface="华文楷体" panose="02010600040101010101" charset="-122"/>
              </a:rPr>
              <a:t>、南昌大学校级课题</a:t>
            </a:r>
            <a:r>
              <a:rPr lang="en-US" altLang="zh-CN" sz="7200" dirty="0">
                <a:latin typeface="华文楷体" panose="02010600040101010101" charset="-122"/>
                <a:ea typeface="华文楷体" panose="02010600040101010101" charset="-122"/>
                <a:cs typeface="华文楷体" panose="02010600040101010101" charset="-122"/>
              </a:rPr>
              <a:t>4</a:t>
            </a:r>
            <a:r>
              <a:rPr lang="zh-CN" altLang="en-US" sz="7200" dirty="0">
                <a:latin typeface="华文楷体" panose="02010600040101010101" charset="-122"/>
                <a:ea typeface="华文楷体" panose="02010600040101010101" charset="-122"/>
                <a:cs typeface="华文楷体" panose="02010600040101010101" charset="-122"/>
              </a:rPr>
              <a:t>项；在</a:t>
            </a:r>
            <a:r>
              <a:rPr lang="en-US" altLang="zh-CN" sz="7200" dirty="0">
                <a:latin typeface="华文楷体" panose="02010600040101010101" charset="-122"/>
                <a:ea typeface="华文楷体" panose="02010600040101010101" charset="-122"/>
                <a:cs typeface="华文楷体" panose="02010600040101010101" charset="-122"/>
              </a:rPr>
              <a:t>SCI</a:t>
            </a:r>
            <a:r>
              <a:rPr lang="zh-CN" altLang="en-US" sz="7200" dirty="0">
                <a:latin typeface="华文楷体" panose="02010600040101010101" charset="-122"/>
                <a:ea typeface="华文楷体" panose="02010600040101010101" charset="-122"/>
                <a:cs typeface="华文楷体" panose="02010600040101010101" charset="-122"/>
              </a:rPr>
              <a:t>和中文核心期刊发表相关论文</a:t>
            </a:r>
            <a:r>
              <a:rPr lang="en-US" altLang="zh-CN" sz="7200" dirty="0">
                <a:latin typeface="华文楷体" panose="02010600040101010101" charset="-122"/>
                <a:ea typeface="华文楷体" panose="02010600040101010101" charset="-122"/>
                <a:cs typeface="华文楷体" panose="02010600040101010101" charset="-122"/>
              </a:rPr>
              <a:t>20</a:t>
            </a:r>
            <a:r>
              <a:rPr lang="zh-CN" altLang="en-US" sz="7200" dirty="0">
                <a:latin typeface="华文楷体" panose="02010600040101010101" charset="-122"/>
                <a:ea typeface="华文楷体" panose="02010600040101010101" charset="-122"/>
                <a:cs typeface="华文楷体" panose="02010600040101010101" charset="-122"/>
              </a:rPr>
              <a:t>余篇</a:t>
            </a:r>
            <a:endParaRPr lang="en-US" altLang="zh-CN" sz="7200" dirty="0">
              <a:latin typeface="华文楷体" panose="02010600040101010101" charset="-122"/>
              <a:ea typeface="华文楷体" panose="02010600040101010101" charset="-122"/>
              <a:cs typeface="华文楷体" panose="02010600040101010101" charset="-122"/>
            </a:endParaRPr>
          </a:p>
          <a:p>
            <a:pPr>
              <a:lnSpc>
                <a:spcPct val="170000"/>
              </a:lnSpc>
            </a:pPr>
            <a:r>
              <a:rPr lang="zh-CN" altLang="en-US" sz="11200" b="1" dirty="0">
                <a:latin typeface="华文楷体" panose="02010600040101010101" charset="-122"/>
                <a:ea typeface="华文楷体" panose="02010600040101010101" charset="-122"/>
                <a:cs typeface="华文楷体" panose="02010600040101010101" charset="-122"/>
              </a:rPr>
              <a:t>专业方向：肌萎缩侧索硬化、帕金森病等</a:t>
            </a:r>
            <a:r>
              <a:rPr lang="zh-CN" altLang="zh-CN" sz="11200" b="1" dirty="0">
                <a:latin typeface="华文楷体" panose="02010600040101010101" charset="-122"/>
                <a:ea typeface="华文楷体" panose="02010600040101010101" charset="-122"/>
                <a:cs typeface="华文楷体" panose="02010600040101010101" charset="-122"/>
              </a:rPr>
              <a:t>神经变性病</a:t>
            </a:r>
            <a:r>
              <a:rPr lang="zh-CN" altLang="en-US" sz="11200" b="1" dirty="0">
                <a:latin typeface="华文楷体" panose="02010600040101010101" charset="-122"/>
                <a:ea typeface="华文楷体" panose="02010600040101010101" charset="-122"/>
                <a:cs typeface="华文楷体" panose="02010600040101010101" charset="-122"/>
              </a:rPr>
              <a:t>的诊</a:t>
            </a:r>
            <a:r>
              <a:rPr lang="zh-CN" altLang="zh-CN" sz="11200" b="1" dirty="0">
                <a:latin typeface="华文楷体" panose="02010600040101010101" charset="-122"/>
                <a:ea typeface="华文楷体" panose="02010600040101010101" charset="-122"/>
                <a:cs typeface="华文楷体" panose="02010600040101010101" charset="-122"/>
              </a:rPr>
              <a:t>治</a:t>
            </a:r>
            <a:r>
              <a:rPr lang="zh-CN" altLang="en-US" sz="11200" b="1" dirty="0">
                <a:latin typeface="华文楷体" panose="02010600040101010101" charset="-122"/>
                <a:ea typeface="华文楷体" panose="02010600040101010101" charset="-122"/>
                <a:cs typeface="华文楷体" panose="02010600040101010101" charset="-122"/>
              </a:rPr>
              <a:t>及</a:t>
            </a:r>
            <a:r>
              <a:rPr lang="zh-CN" altLang="zh-CN" sz="11200" b="1" dirty="0">
                <a:latin typeface="华文楷体" panose="02010600040101010101" charset="-122"/>
                <a:ea typeface="华文楷体" panose="02010600040101010101" charset="-122"/>
                <a:cs typeface="华文楷体" panose="02010600040101010101" charset="-122"/>
              </a:rPr>
              <a:t>发病机制</a:t>
            </a:r>
            <a:r>
              <a:rPr lang="zh-CN" altLang="en-US" sz="11200" b="1" dirty="0">
                <a:latin typeface="华文楷体" panose="02010600040101010101" charset="-122"/>
                <a:ea typeface="华文楷体" panose="02010600040101010101" charset="-122"/>
                <a:cs typeface="华文楷体" panose="02010600040101010101" charset="-122"/>
              </a:rPr>
              <a:t>的研究</a:t>
            </a:r>
            <a:endParaRPr lang="en-US" altLang="zh-CN" sz="11200" b="1" dirty="0">
              <a:latin typeface="华文楷体" panose="02010600040101010101" charset="-122"/>
              <a:ea typeface="华文楷体" panose="02010600040101010101" charset="-122"/>
              <a:cs typeface="华文楷体" panose="02010600040101010101" charset="-122"/>
            </a:endParaRPr>
          </a:p>
          <a:p>
            <a:pPr>
              <a:lnSpc>
                <a:spcPct val="170000"/>
              </a:lnSpc>
            </a:pPr>
            <a:r>
              <a:rPr lang="en-US" altLang="zh-CN" sz="6400" b="1" dirty="0" smtClean="0">
                <a:solidFill>
                  <a:srgbClr val="000000"/>
                </a:solidFill>
                <a:latin typeface="微软雅黑" panose="020B0503020204020204" pitchFamily="34" charset="-122"/>
                <a:ea typeface="微软雅黑" panose="020B0503020204020204" pitchFamily="34" charset="-122"/>
              </a:rPr>
              <a:t>13607095129</a:t>
            </a:r>
            <a:endParaRPr lang="zh-CN" altLang="en-US" sz="6400" b="1" dirty="0" smtClean="0">
              <a:solidFill>
                <a:srgbClr val="000000"/>
              </a:solidFill>
              <a:latin typeface="微软雅黑" panose="020B0503020204020204" pitchFamily="34" charset="-122"/>
              <a:ea typeface="微软雅黑" panose="020B0503020204020204" pitchFamily="34" charset="-122"/>
            </a:endParaRPr>
          </a:p>
          <a:p>
            <a:pPr>
              <a:lnSpc>
                <a:spcPct val="150000"/>
              </a:lnSpc>
            </a:pPr>
            <a:endParaRPr lang="en-US" altLang="zh-CN" dirty="0" smtClean="0">
              <a:latin typeface="+mn-ea"/>
            </a:endParaRPr>
          </a:p>
          <a:p>
            <a:endParaRPr lang="zh-CN" altLang="en-US" dirty="0"/>
          </a:p>
        </p:txBody>
      </p:sp>
      <p:pic>
        <p:nvPicPr>
          <p:cNvPr id="4" name="Picture 2" descr="C:\Users\xyq21\Desktop\南大一附院院徽.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1175" y="176929"/>
            <a:ext cx="3552825" cy="828675"/>
          </a:xfrm>
          <a:prstGeom prst="rect">
            <a:avLst/>
          </a:prstGeom>
          <a:noFill/>
          <a:effectLst>
            <a:glow>
              <a:schemeClr val="accent3">
                <a:satMod val="175000"/>
                <a:alpha val="40000"/>
              </a:schemeClr>
            </a:glow>
            <a:softEdge rad="266700"/>
          </a:effectLst>
          <a:extLst>
            <a:ext uri="{909E8E84-426E-40DD-AFC4-6F175D3DCCD1}">
              <a14:hiddenFill xmlns:a14="http://schemas.microsoft.com/office/drawing/2010/main">
                <a:solidFill>
                  <a:srgbClr val="FFFFFF"/>
                </a:solidFill>
              </a14:hiddenFill>
            </a:ext>
          </a:extLst>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2204865"/>
            <a:ext cx="1584176" cy="2376264"/>
          </a:xfrm>
          <a:prstGeom prst="rect">
            <a:avLst/>
          </a:prstGeom>
        </p:spPr>
      </p:pic>
    </p:spTree>
    <p:extLst>
      <p:ext uri="{BB962C8B-B14F-4D97-AF65-F5344CB8AC3E}">
        <p14:creationId xmlns:p14="http://schemas.microsoft.com/office/powerpoint/2010/main" val="14892732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843808" y="1124744"/>
            <a:ext cx="5976664" cy="5112568"/>
          </a:xfrm>
        </p:spPr>
        <p:txBody>
          <a:bodyPr>
            <a:normAutofit fontScale="55000" lnSpcReduction="20000"/>
          </a:bodyPr>
          <a:lstStyle/>
          <a:p>
            <a:pPr marL="0" indent="0">
              <a:lnSpc>
                <a:spcPct val="150000"/>
              </a:lnSpc>
              <a:buNone/>
            </a:pPr>
            <a:r>
              <a:rPr lang="zh-CN" altLang="en-US" sz="5100" dirty="0">
                <a:latin typeface="华文楷体" panose="02010600040101010101" charset="-122"/>
                <a:ea typeface="华文楷体" panose="02010600040101010101" charset="-122"/>
                <a:cs typeface="华文楷体" panose="02010600040101010101" charset="-122"/>
              </a:rPr>
              <a:t>陈瑾，博士研究生，副主任医师，</a:t>
            </a:r>
            <a:r>
              <a:rPr lang="en-US" altLang="zh-CN" sz="5100" dirty="0">
                <a:latin typeface="华文楷体" panose="02010600040101010101" charset="-122"/>
                <a:ea typeface="华文楷体" panose="02010600040101010101" charset="-122"/>
                <a:cs typeface="华文楷体" panose="02010600040101010101" charset="-122"/>
              </a:rPr>
              <a:t> </a:t>
            </a:r>
            <a:r>
              <a:rPr lang="zh-CN" altLang="en-US" sz="5100" dirty="0">
                <a:latin typeface="华文楷体" panose="02010600040101010101" charset="-122"/>
                <a:ea typeface="华文楷体" panose="02010600040101010101" charset="-122"/>
                <a:cs typeface="华文楷体" panose="02010600040101010101" charset="-122"/>
              </a:rPr>
              <a:t>毕业于重庆医科大学</a:t>
            </a:r>
          </a:p>
          <a:p>
            <a:pPr marL="285750" indent="-285750">
              <a:lnSpc>
                <a:spcPct val="150000"/>
              </a:lnSpc>
              <a:buFont typeface="Wingdings" panose="05000000000000000000" charset="0"/>
              <a:buChar char="ü"/>
            </a:pPr>
            <a:r>
              <a:rPr lang="zh-CN" altLang="en-US" sz="3300" dirty="0">
                <a:latin typeface="华文楷体" panose="02010600040101010101" charset="-122"/>
                <a:ea typeface="华文楷体" panose="02010600040101010101" charset="-122"/>
                <a:cs typeface="华文楷体" panose="02010600040101010101" charset="-122"/>
              </a:rPr>
              <a:t>学术成就：主持国家自然科学基金一项，参加国家自然科学基金</a:t>
            </a:r>
            <a:r>
              <a:rPr lang="en-US" altLang="zh-CN" sz="3300" dirty="0">
                <a:latin typeface="华文楷体" panose="02010600040101010101" charset="-122"/>
                <a:ea typeface="华文楷体" panose="02010600040101010101" charset="-122"/>
                <a:cs typeface="华文楷体" panose="02010600040101010101" charset="-122"/>
              </a:rPr>
              <a:t>2</a:t>
            </a:r>
            <a:r>
              <a:rPr lang="zh-CN" altLang="en-US" sz="3300" dirty="0">
                <a:latin typeface="华文楷体" panose="02010600040101010101" charset="-122"/>
                <a:ea typeface="华文楷体" panose="02010600040101010101" charset="-122"/>
                <a:cs typeface="华文楷体" panose="02010600040101010101" charset="-122"/>
              </a:rPr>
              <a:t>项，主持教育厅重点项目一项，近五年以第一作者或通讯作者发表</a:t>
            </a:r>
            <a:r>
              <a:rPr lang="en-US" altLang="zh-CN" sz="3300" dirty="0">
                <a:latin typeface="华文楷体" panose="02010600040101010101" charset="-122"/>
                <a:ea typeface="华文楷体" panose="02010600040101010101" charset="-122"/>
                <a:cs typeface="华文楷体" panose="02010600040101010101" charset="-122"/>
              </a:rPr>
              <a:t>SCI 6 </a:t>
            </a:r>
            <a:r>
              <a:rPr lang="zh-CN" altLang="en-US" sz="3300" dirty="0">
                <a:latin typeface="华文楷体" panose="02010600040101010101" charset="-122"/>
                <a:ea typeface="华文楷体" panose="02010600040101010101" charset="-122"/>
                <a:cs typeface="华文楷体" panose="02010600040101010101" charset="-122"/>
              </a:rPr>
              <a:t>篇。</a:t>
            </a:r>
          </a:p>
          <a:p>
            <a:pPr marL="285750" indent="-285750">
              <a:lnSpc>
                <a:spcPct val="150000"/>
              </a:lnSpc>
              <a:buFont typeface="Wingdings" panose="05000000000000000000" charset="0"/>
              <a:buChar char="ü"/>
            </a:pPr>
            <a:r>
              <a:rPr lang="zh-CN" altLang="en-US" sz="3300" dirty="0">
                <a:latin typeface="华文楷体" panose="02010600040101010101" charset="-122"/>
                <a:ea typeface="华文楷体" panose="02010600040101010101" charset="-122"/>
                <a:cs typeface="华文楷体" panose="02010600040101010101" charset="-122"/>
              </a:rPr>
              <a:t>社会任职：江西省研究型医院学会神经感染与神经免疫分会委员；江西省免疫学会神经免疫分会常委；江西省整合医学会神经内科分会秘书</a:t>
            </a:r>
          </a:p>
          <a:p>
            <a:r>
              <a:rPr lang="zh-CN" altLang="en-US" sz="5100" b="1" dirty="0">
                <a:latin typeface="华文楷体" panose="02010600040101010101" charset="-122"/>
                <a:ea typeface="华文楷体" panose="02010600040101010101" charset="-122"/>
                <a:cs typeface="华文楷体" panose="02010600040101010101" charset="-122"/>
              </a:rPr>
              <a:t>亚专业方向：神经免疫，情感障碍</a:t>
            </a:r>
            <a:endParaRPr lang="en-US" altLang="zh-CN" sz="5100" b="1" dirty="0">
              <a:latin typeface="华文楷体" panose="02010600040101010101" charset="-122"/>
              <a:ea typeface="华文楷体" panose="02010600040101010101" charset="-122"/>
              <a:cs typeface="华文楷体" panose="02010600040101010101" charset="-122"/>
            </a:endParaRPr>
          </a:p>
          <a:p>
            <a:r>
              <a:rPr lang="en-US" altLang="zh-CN" sz="5100" b="1" dirty="0">
                <a:latin typeface="华文楷体" panose="02010600040101010101" charset="-122"/>
                <a:ea typeface="华文楷体" panose="02010600040101010101" charset="-122"/>
                <a:cs typeface="华文楷体" panose="02010600040101010101" charset="-122"/>
              </a:rPr>
              <a:t>13097285800</a:t>
            </a:r>
            <a:endParaRPr lang="zh-CN" altLang="en-US" sz="5100" b="1" dirty="0">
              <a:latin typeface="华文楷体" panose="02010600040101010101" charset="-122"/>
              <a:ea typeface="华文楷体" panose="02010600040101010101" charset="-122"/>
              <a:cs typeface="华文楷体" panose="02010600040101010101" charset="-122"/>
            </a:endParaRPr>
          </a:p>
          <a:p>
            <a:endParaRPr lang="zh-CN" altLang="en-US" dirty="0"/>
          </a:p>
        </p:txBody>
      </p:sp>
      <p:pic>
        <p:nvPicPr>
          <p:cNvPr id="4" name="Picture 2" descr="C:\Users\xyq21\Desktop\南大一附院院徽.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1175" y="176929"/>
            <a:ext cx="3552825" cy="828675"/>
          </a:xfrm>
          <a:prstGeom prst="rect">
            <a:avLst/>
          </a:prstGeom>
          <a:noFill/>
          <a:effectLst>
            <a:glow>
              <a:schemeClr val="accent3">
                <a:satMod val="175000"/>
                <a:alpha val="40000"/>
              </a:schemeClr>
            </a:glow>
            <a:softEdge rad="266700"/>
          </a:effectLst>
          <a:extLst>
            <a:ext uri="{909E8E84-426E-40DD-AFC4-6F175D3DCCD1}">
              <a14:hiddenFill xmlns:a14="http://schemas.microsoft.com/office/drawing/2010/main">
                <a:solidFill>
                  <a:srgbClr val="FFFFFF"/>
                </a:solidFill>
              </a14:hiddenFill>
            </a:ext>
          </a:extLst>
        </p:spPr>
      </p:pic>
      <p:pic>
        <p:nvPicPr>
          <p:cNvPr id="5" name="图片 4" descr="2021-02-24 13:31:35.619000"/>
          <p:cNvPicPr>
            <a:picLocks noChangeAspect="1"/>
          </p:cNvPicPr>
          <p:nvPr/>
        </p:nvPicPr>
        <p:blipFill>
          <a:blip r:embed="rId3"/>
          <a:stretch>
            <a:fillRect/>
          </a:stretch>
        </p:blipFill>
        <p:spPr>
          <a:xfrm>
            <a:off x="539552" y="1988840"/>
            <a:ext cx="2016223" cy="2664296"/>
          </a:xfrm>
          <a:prstGeom prst="rect">
            <a:avLst/>
          </a:prstGeom>
        </p:spPr>
      </p:pic>
    </p:spTree>
    <p:extLst>
      <p:ext uri="{BB962C8B-B14F-4D97-AF65-F5344CB8AC3E}">
        <p14:creationId xmlns:p14="http://schemas.microsoft.com/office/powerpoint/2010/main" val="21693245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411760" y="1600200"/>
            <a:ext cx="6275040" cy="5069160"/>
          </a:xfrm>
        </p:spPr>
        <p:txBody>
          <a:bodyPr>
            <a:normAutofit/>
          </a:bodyPr>
          <a:lstStyle/>
          <a:p>
            <a:pPr marL="0" indent="0">
              <a:buNone/>
            </a:pPr>
            <a:r>
              <a:rPr lang="zh-CN" altLang="zh-CN" sz="2800" dirty="0">
                <a:latin typeface="华文楷体" panose="02010600040101010101" charset="-122"/>
                <a:ea typeface="华文楷体" panose="02010600040101010101" charset="-122"/>
                <a:cs typeface="华文楷体" panose="02010600040101010101" charset="-122"/>
              </a:rPr>
              <a:t>张娜，博士，</a:t>
            </a:r>
            <a:r>
              <a:rPr lang="zh-CN" altLang="en-US" sz="2800" dirty="0">
                <a:latin typeface="华文楷体" panose="02010600040101010101" charset="-122"/>
                <a:ea typeface="华文楷体" panose="02010600040101010101" charset="-122"/>
                <a:cs typeface="华文楷体" panose="02010600040101010101" charset="-122"/>
              </a:rPr>
              <a:t>副主任医师，</a:t>
            </a:r>
            <a:r>
              <a:rPr lang="zh-CN" altLang="zh-CN" sz="2800" dirty="0">
                <a:latin typeface="华文楷体" panose="02010600040101010101" charset="-122"/>
                <a:ea typeface="华文楷体" panose="02010600040101010101" charset="-122"/>
                <a:cs typeface="华文楷体" panose="02010600040101010101" charset="-122"/>
              </a:rPr>
              <a:t>硕士生导师，毕业于华中科技大学附属同济医院</a:t>
            </a:r>
            <a:endParaRPr lang="en-US" altLang="zh-CN" sz="2800" dirty="0">
              <a:latin typeface="华文楷体" panose="02010600040101010101" charset="-122"/>
              <a:ea typeface="华文楷体" panose="02010600040101010101" charset="-122"/>
              <a:cs typeface="华文楷体" panose="02010600040101010101" charset="-122"/>
            </a:endParaRPr>
          </a:p>
          <a:p>
            <a:r>
              <a:rPr lang="zh-CN" altLang="zh-CN" sz="2000" dirty="0">
                <a:latin typeface="华文楷体" panose="02010600040101010101" charset="-122"/>
                <a:ea typeface="华文楷体" panose="02010600040101010101" charset="-122"/>
                <a:cs typeface="华文楷体" panose="02010600040101010101" charset="-122"/>
              </a:rPr>
              <a:t>江西省抗癫痫协会理事兼副秘书长，江西省整合医学学会全科医学分会第一届委员会委员</a:t>
            </a:r>
            <a:endParaRPr lang="en-US" altLang="zh-CN" sz="2000" dirty="0">
              <a:latin typeface="华文楷体" panose="02010600040101010101" charset="-122"/>
              <a:ea typeface="华文楷体" panose="02010600040101010101" charset="-122"/>
              <a:cs typeface="华文楷体" panose="02010600040101010101" charset="-122"/>
            </a:endParaRPr>
          </a:p>
          <a:p>
            <a:r>
              <a:rPr lang="zh-CN" altLang="zh-CN" sz="2000" dirty="0">
                <a:latin typeface="华文楷体" panose="02010600040101010101" charset="-122"/>
                <a:ea typeface="华文楷体" panose="02010600040101010101" charset="-122"/>
                <a:cs typeface="华文楷体" panose="02010600040101010101" charset="-122"/>
              </a:rPr>
              <a:t>主持国家自然科学基金项目一项，主持省自然科学基金项目一项，主持省教育厅科技项目一项，公开发表</a:t>
            </a:r>
            <a:r>
              <a:rPr lang="en-US" altLang="zh-CN" sz="2000" dirty="0">
                <a:latin typeface="华文楷体" panose="02010600040101010101" charset="-122"/>
                <a:ea typeface="华文楷体" panose="02010600040101010101" charset="-122"/>
                <a:cs typeface="华文楷体" panose="02010600040101010101" charset="-122"/>
              </a:rPr>
              <a:t>SCI</a:t>
            </a:r>
            <a:r>
              <a:rPr lang="zh-CN" altLang="zh-CN" sz="2000" dirty="0">
                <a:latin typeface="华文楷体" panose="02010600040101010101" charset="-122"/>
                <a:ea typeface="华文楷体" panose="02010600040101010101" charset="-122"/>
                <a:cs typeface="华文楷体" panose="02010600040101010101" charset="-122"/>
              </a:rPr>
              <a:t>论文</a:t>
            </a:r>
            <a:r>
              <a:rPr lang="en-US" altLang="zh-CN" sz="2000" dirty="0">
                <a:latin typeface="华文楷体" panose="02010600040101010101" charset="-122"/>
                <a:ea typeface="华文楷体" panose="02010600040101010101" charset="-122"/>
                <a:cs typeface="华文楷体" panose="02010600040101010101" charset="-122"/>
              </a:rPr>
              <a:t>6</a:t>
            </a:r>
            <a:r>
              <a:rPr lang="zh-CN" altLang="zh-CN" sz="2000" dirty="0">
                <a:latin typeface="华文楷体" panose="02010600040101010101" charset="-122"/>
                <a:ea typeface="华文楷体" panose="02010600040101010101" charset="-122"/>
                <a:cs typeface="华文楷体" panose="02010600040101010101" charset="-122"/>
              </a:rPr>
              <a:t>篇</a:t>
            </a:r>
            <a:r>
              <a:rPr lang="en-US" altLang="zh-CN" sz="2000" dirty="0">
                <a:latin typeface="华文楷体" panose="02010600040101010101" charset="-122"/>
                <a:ea typeface="华文楷体" panose="02010600040101010101" charset="-122"/>
                <a:cs typeface="华文楷体" panose="02010600040101010101" charset="-122"/>
              </a:rPr>
              <a:t>.</a:t>
            </a:r>
          </a:p>
          <a:p>
            <a:r>
              <a:rPr lang="zh-CN" altLang="zh-CN" sz="2800" b="1" dirty="0">
                <a:latin typeface="华文楷体" panose="02010600040101010101" charset="-122"/>
                <a:ea typeface="华文楷体" panose="02010600040101010101" charset="-122"/>
                <a:cs typeface="华文楷体" panose="02010600040101010101" charset="-122"/>
              </a:rPr>
              <a:t>亚专业方向为癫痫</a:t>
            </a:r>
            <a:endParaRPr lang="en-US" altLang="zh-CN" sz="2800" b="1" dirty="0">
              <a:latin typeface="华文楷体" panose="02010600040101010101" charset="-122"/>
              <a:ea typeface="华文楷体" panose="02010600040101010101" charset="-122"/>
              <a:cs typeface="华文楷体" panose="02010600040101010101" charset="-122"/>
            </a:endParaRPr>
          </a:p>
          <a:p>
            <a:r>
              <a:rPr lang="en-US" altLang="zh-CN" sz="2800" b="1" dirty="0">
                <a:latin typeface="华文楷体" panose="02010600040101010101" charset="-122"/>
                <a:ea typeface="华文楷体" panose="02010600040101010101" charset="-122"/>
                <a:cs typeface="华文楷体" panose="02010600040101010101" charset="-122"/>
              </a:rPr>
              <a:t>15797816685</a:t>
            </a:r>
            <a:endParaRPr lang="zh-CN" altLang="en-US" sz="2800" b="1" dirty="0">
              <a:latin typeface="华文楷体" panose="02010600040101010101" charset="-122"/>
              <a:ea typeface="华文楷体" panose="02010600040101010101" charset="-122"/>
              <a:cs typeface="华文楷体" panose="02010600040101010101" charset="-122"/>
            </a:endParaRPr>
          </a:p>
        </p:txBody>
      </p:sp>
      <p:pic>
        <p:nvPicPr>
          <p:cNvPr id="4" name="Picture 2" descr="C:\Users\xyq21\Desktop\南大一附院院徽.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1175" y="176929"/>
            <a:ext cx="3552825" cy="828675"/>
          </a:xfrm>
          <a:prstGeom prst="rect">
            <a:avLst/>
          </a:prstGeom>
          <a:noFill/>
          <a:effectLst>
            <a:glow>
              <a:schemeClr val="accent3">
                <a:satMod val="175000"/>
                <a:alpha val="40000"/>
              </a:schemeClr>
            </a:glow>
            <a:softEdge rad="266700"/>
          </a:effectLst>
          <a:extLst>
            <a:ext uri="{909E8E84-426E-40DD-AFC4-6F175D3DCCD1}">
              <a14:hiddenFill xmlns:a14="http://schemas.microsoft.com/office/drawing/2010/main">
                <a:solidFill>
                  <a:srgbClr val="FFFFFF"/>
                </a:solidFill>
              </a14:hiddenFill>
            </a:ext>
          </a:extLst>
        </p:spPr>
      </p:pic>
      <p:pic>
        <p:nvPicPr>
          <p:cNvPr id="5" name="图片 4" descr="04826"/>
          <p:cNvPicPr/>
          <p:nvPr/>
        </p:nvPicPr>
        <p:blipFill>
          <a:blip r:embed="rId3"/>
          <a:stretch>
            <a:fillRect/>
          </a:stretch>
        </p:blipFill>
        <p:spPr>
          <a:xfrm>
            <a:off x="683568" y="2117170"/>
            <a:ext cx="1562735" cy="2049780"/>
          </a:xfrm>
          <a:prstGeom prst="rect">
            <a:avLst/>
          </a:prstGeom>
        </p:spPr>
      </p:pic>
    </p:spTree>
    <p:extLst>
      <p:ext uri="{BB962C8B-B14F-4D97-AF65-F5344CB8AC3E}">
        <p14:creationId xmlns:p14="http://schemas.microsoft.com/office/powerpoint/2010/main" val="6638030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custDataLst>
              <p:tags r:id="rId1"/>
            </p:custDataLst>
          </p:nvPr>
        </p:nvPicPr>
        <p:blipFill>
          <a:blip r:embed="rId5"/>
          <a:stretch>
            <a:fillRect/>
          </a:stretch>
        </p:blipFill>
        <p:spPr>
          <a:xfrm>
            <a:off x="539552" y="1196752"/>
            <a:ext cx="2232249" cy="2756832"/>
          </a:xfrm>
          <a:prstGeom prst="rect">
            <a:avLst/>
          </a:prstGeom>
        </p:spPr>
      </p:pic>
      <p:sp>
        <p:nvSpPr>
          <p:cNvPr id="6" name="矩形 5"/>
          <p:cNvSpPr/>
          <p:nvPr>
            <p:custDataLst>
              <p:tags r:id="rId2"/>
            </p:custDataLst>
          </p:nvPr>
        </p:nvSpPr>
        <p:spPr>
          <a:xfrm>
            <a:off x="3347864" y="1353307"/>
            <a:ext cx="5658326" cy="5078313"/>
          </a:xfrm>
          <a:prstGeom prst="rect">
            <a:avLst/>
          </a:prstGeom>
        </p:spPr>
        <p:txBody>
          <a:bodyPr wrap="square">
            <a:spAutoFit/>
          </a:bodyPr>
          <a:lstStyle/>
          <a:p>
            <a:pPr>
              <a:lnSpc>
                <a:spcPct val="150000"/>
              </a:lnSpc>
            </a:pPr>
            <a:r>
              <a:rPr lang="zh-CN" altLang="en-US" dirty="0">
                <a:solidFill>
                  <a:srgbClr val="000000"/>
                </a:solidFill>
                <a:latin typeface="微软雅黑" panose="020B0503020204020204" charset="-122"/>
                <a:ea typeface="微软雅黑" panose="020B0503020204020204" charset="-122"/>
              </a:rPr>
              <a:t>中山大学神经病学博士毕业</a:t>
            </a:r>
          </a:p>
          <a:p>
            <a:pPr>
              <a:lnSpc>
                <a:spcPct val="150000"/>
              </a:lnSpc>
            </a:pPr>
            <a:r>
              <a:rPr lang="zh-CN" altLang="en-US" dirty="0">
                <a:solidFill>
                  <a:srgbClr val="000000"/>
                </a:solidFill>
                <a:latin typeface="微软雅黑" panose="020B0503020204020204" charset="-122"/>
                <a:ea typeface="微软雅黑" panose="020B0503020204020204" charset="-122"/>
              </a:rPr>
              <a:t>江西省科技项目评审专家；山东省科技项目评审专家</a:t>
            </a:r>
          </a:p>
          <a:p>
            <a:pPr>
              <a:lnSpc>
                <a:spcPct val="150000"/>
              </a:lnSpc>
            </a:pPr>
            <a:r>
              <a:rPr lang="zh-CN" altLang="en-US" dirty="0">
                <a:solidFill>
                  <a:srgbClr val="000000"/>
                </a:solidFill>
                <a:latin typeface="微软雅黑" panose="020B0503020204020204" charset="-122"/>
                <a:ea typeface="微软雅黑" panose="020B0503020204020204" charset="-122"/>
              </a:rPr>
              <a:t>学术成就：主持国家自然科学基金青年项目</a:t>
            </a:r>
            <a:r>
              <a:rPr lang="en-US" altLang="zh-CN" dirty="0">
                <a:solidFill>
                  <a:srgbClr val="000000"/>
                </a:solidFill>
                <a:latin typeface="微软雅黑" panose="020B0503020204020204" charset="-122"/>
                <a:ea typeface="微软雅黑" panose="020B0503020204020204" charset="-122"/>
              </a:rPr>
              <a:t>1</a:t>
            </a:r>
            <a:r>
              <a:rPr lang="zh-CN" altLang="en-US" dirty="0">
                <a:solidFill>
                  <a:srgbClr val="000000"/>
                </a:solidFill>
                <a:latin typeface="微软雅黑" panose="020B0503020204020204" charset="-122"/>
                <a:ea typeface="微软雅黑" panose="020B0503020204020204" charset="-122"/>
              </a:rPr>
              <a:t>项、江西省自然科学基金青年项目</a:t>
            </a:r>
            <a:r>
              <a:rPr lang="en-US" altLang="zh-CN" dirty="0">
                <a:solidFill>
                  <a:srgbClr val="000000"/>
                </a:solidFill>
                <a:latin typeface="微软雅黑" panose="020B0503020204020204" charset="-122"/>
                <a:ea typeface="微软雅黑" panose="020B0503020204020204" charset="-122"/>
              </a:rPr>
              <a:t>1</a:t>
            </a:r>
            <a:r>
              <a:rPr lang="zh-CN" altLang="en-US" dirty="0">
                <a:solidFill>
                  <a:srgbClr val="000000"/>
                </a:solidFill>
                <a:latin typeface="微软雅黑" panose="020B0503020204020204" charset="-122"/>
                <a:ea typeface="微软雅黑" panose="020B0503020204020204" charset="-122"/>
              </a:rPr>
              <a:t>项、江西教育厅项目和江西省卫健委课题等</a:t>
            </a:r>
            <a:r>
              <a:rPr lang="en-US" altLang="zh-CN" dirty="0">
                <a:solidFill>
                  <a:srgbClr val="000000"/>
                </a:solidFill>
                <a:latin typeface="微软雅黑" panose="020B0503020204020204" charset="-122"/>
                <a:ea typeface="微软雅黑" panose="020B0503020204020204" charset="-122"/>
              </a:rPr>
              <a:t>3</a:t>
            </a:r>
            <a:r>
              <a:rPr lang="zh-CN" altLang="en-US" dirty="0">
                <a:solidFill>
                  <a:srgbClr val="000000"/>
                </a:solidFill>
                <a:latin typeface="微软雅黑" panose="020B0503020204020204" charset="-122"/>
                <a:ea typeface="微软雅黑" panose="020B0503020204020204" charset="-122"/>
              </a:rPr>
              <a:t>项、南昌大学一附院院内青年培育项目</a:t>
            </a:r>
            <a:r>
              <a:rPr lang="en-US" altLang="zh-CN" dirty="0">
                <a:solidFill>
                  <a:srgbClr val="000000"/>
                </a:solidFill>
                <a:latin typeface="微软雅黑" panose="020B0503020204020204" charset="-122"/>
                <a:ea typeface="微软雅黑" panose="020B0503020204020204" charset="-122"/>
              </a:rPr>
              <a:t>1</a:t>
            </a:r>
            <a:r>
              <a:rPr lang="zh-CN" altLang="en-US" dirty="0">
                <a:solidFill>
                  <a:srgbClr val="000000"/>
                </a:solidFill>
                <a:latin typeface="微软雅黑" panose="020B0503020204020204" charset="-122"/>
                <a:ea typeface="微软雅黑" panose="020B0503020204020204" charset="-122"/>
              </a:rPr>
              <a:t>项；包括院内配套基金累计经费过</a:t>
            </a:r>
            <a:r>
              <a:rPr lang="en-US" altLang="zh-CN" dirty="0">
                <a:solidFill>
                  <a:srgbClr val="000000"/>
                </a:solidFill>
                <a:latin typeface="微软雅黑" panose="020B0503020204020204" charset="-122"/>
                <a:ea typeface="微软雅黑" panose="020B0503020204020204" charset="-122"/>
              </a:rPr>
              <a:t>100</a:t>
            </a:r>
            <a:r>
              <a:rPr lang="zh-CN" altLang="en-US" dirty="0">
                <a:solidFill>
                  <a:srgbClr val="000000"/>
                </a:solidFill>
                <a:latin typeface="微软雅黑" panose="020B0503020204020204" charset="-122"/>
                <a:ea typeface="微软雅黑" panose="020B0503020204020204" charset="-122"/>
              </a:rPr>
              <a:t>万；在</a:t>
            </a:r>
            <a:r>
              <a:rPr lang="en-US" altLang="zh-CN" dirty="0">
                <a:solidFill>
                  <a:srgbClr val="000000"/>
                </a:solidFill>
                <a:latin typeface="微软雅黑" panose="020B0503020204020204" charset="-122"/>
                <a:ea typeface="微软雅黑" panose="020B0503020204020204" charset="-122"/>
              </a:rPr>
              <a:t>SCI</a:t>
            </a:r>
            <a:r>
              <a:rPr lang="zh-CN" altLang="en-US" dirty="0">
                <a:solidFill>
                  <a:srgbClr val="000000"/>
                </a:solidFill>
                <a:latin typeface="微软雅黑" panose="020B0503020204020204" charset="-122"/>
                <a:ea typeface="微软雅黑" panose="020B0503020204020204" charset="-122"/>
              </a:rPr>
              <a:t>期刊发表论文</a:t>
            </a:r>
            <a:r>
              <a:rPr lang="en-US" altLang="zh-CN" dirty="0">
                <a:solidFill>
                  <a:srgbClr val="000000"/>
                </a:solidFill>
                <a:latin typeface="微软雅黑" panose="020B0503020204020204" charset="-122"/>
                <a:ea typeface="微软雅黑" panose="020B0503020204020204" charset="-122"/>
              </a:rPr>
              <a:t>10</a:t>
            </a:r>
            <a:r>
              <a:rPr lang="zh-CN" altLang="en-US" dirty="0">
                <a:solidFill>
                  <a:srgbClr val="000000"/>
                </a:solidFill>
                <a:latin typeface="微软雅黑" panose="020B0503020204020204" charset="-122"/>
                <a:ea typeface="微软雅黑" panose="020B0503020204020204" charset="-122"/>
              </a:rPr>
              <a:t>余篇，其中第一作者或通讯作者</a:t>
            </a:r>
            <a:r>
              <a:rPr lang="en-US" altLang="zh-CN" dirty="0">
                <a:solidFill>
                  <a:srgbClr val="000000"/>
                </a:solidFill>
                <a:latin typeface="微软雅黑" panose="020B0503020204020204" charset="-122"/>
                <a:ea typeface="微软雅黑" panose="020B0503020204020204" charset="-122"/>
              </a:rPr>
              <a:t>7</a:t>
            </a:r>
            <a:r>
              <a:rPr lang="zh-CN" altLang="en-US" dirty="0">
                <a:solidFill>
                  <a:srgbClr val="000000"/>
                </a:solidFill>
                <a:latin typeface="微软雅黑" panose="020B0503020204020204" charset="-122"/>
                <a:ea typeface="微软雅黑" panose="020B0503020204020204" charset="-122"/>
              </a:rPr>
              <a:t>篇，大于</a:t>
            </a:r>
            <a:r>
              <a:rPr lang="en-US" altLang="zh-CN" dirty="0">
                <a:solidFill>
                  <a:srgbClr val="000000"/>
                </a:solidFill>
                <a:latin typeface="微软雅黑" panose="020B0503020204020204" charset="-122"/>
                <a:ea typeface="微软雅黑" panose="020B0503020204020204" charset="-122"/>
              </a:rPr>
              <a:t>5</a:t>
            </a:r>
            <a:r>
              <a:rPr lang="zh-CN" altLang="en-US" dirty="0">
                <a:solidFill>
                  <a:srgbClr val="000000"/>
                </a:solidFill>
                <a:latin typeface="微软雅黑" panose="020B0503020204020204" charset="-122"/>
                <a:ea typeface="微软雅黑" panose="020B0503020204020204" charset="-122"/>
              </a:rPr>
              <a:t>分以上</a:t>
            </a:r>
            <a:r>
              <a:rPr lang="en-US" altLang="zh-CN" dirty="0">
                <a:solidFill>
                  <a:srgbClr val="000000"/>
                </a:solidFill>
                <a:latin typeface="微软雅黑" panose="020B0503020204020204" charset="-122"/>
                <a:ea typeface="微软雅黑" panose="020B0503020204020204" charset="-122"/>
              </a:rPr>
              <a:t>3</a:t>
            </a:r>
            <a:r>
              <a:rPr lang="zh-CN" altLang="en-US" dirty="0">
                <a:solidFill>
                  <a:srgbClr val="000000"/>
                </a:solidFill>
                <a:latin typeface="微软雅黑" panose="020B0503020204020204" charset="-122"/>
                <a:ea typeface="微软雅黑" panose="020B0503020204020204" charset="-122"/>
              </a:rPr>
              <a:t>篇；</a:t>
            </a:r>
          </a:p>
          <a:p>
            <a:pPr>
              <a:lnSpc>
                <a:spcPct val="150000"/>
              </a:lnSpc>
            </a:pPr>
            <a:r>
              <a:rPr lang="zh-CN" altLang="en-US" b="1" dirty="0">
                <a:solidFill>
                  <a:srgbClr val="000000"/>
                </a:solidFill>
                <a:latin typeface="微软雅黑" panose="020B0503020204020204" charset="-122"/>
                <a:ea typeface="微软雅黑" panose="020B0503020204020204" charset="-122"/>
              </a:rPr>
              <a:t>专业方向：多发性硬化、视神经脊髓炎、自身免疫性脑炎等神经免疫性疾病的诊治与发病机制的研究</a:t>
            </a:r>
          </a:p>
          <a:p>
            <a:pPr>
              <a:lnSpc>
                <a:spcPct val="150000"/>
              </a:lnSpc>
            </a:pPr>
            <a:r>
              <a:rPr lang="en-US" altLang="zh-CN" b="1" dirty="0">
                <a:solidFill>
                  <a:srgbClr val="000000"/>
                </a:solidFill>
                <a:latin typeface="微软雅黑" panose="020B0503020204020204" charset="-122"/>
                <a:ea typeface="微软雅黑" panose="020B0503020204020204" charset="-122"/>
              </a:rPr>
              <a:t>TEL</a:t>
            </a:r>
            <a:r>
              <a:rPr lang="zh-CN" altLang="en-US" b="1" dirty="0">
                <a:solidFill>
                  <a:srgbClr val="000000"/>
                </a:solidFill>
                <a:latin typeface="微软雅黑" panose="020B0503020204020204" charset="-122"/>
                <a:ea typeface="微软雅黑" panose="020B0503020204020204" charset="-122"/>
              </a:rPr>
              <a:t>：</a:t>
            </a:r>
            <a:r>
              <a:rPr lang="en-US" altLang="zh-CN" b="1" dirty="0">
                <a:solidFill>
                  <a:srgbClr val="000000"/>
                </a:solidFill>
                <a:latin typeface="微软雅黑" panose="020B0503020204020204" charset="-122"/>
                <a:ea typeface="微软雅黑" panose="020B0503020204020204" charset="-122"/>
              </a:rPr>
              <a:t>15113826448  </a:t>
            </a:r>
            <a:endParaRPr lang="en-US" altLang="zh-CN" b="1" dirty="0" smtClean="0">
              <a:solidFill>
                <a:srgbClr val="000000"/>
              </a:solidFill>
              <a:latin typeface="微软雅黑" panose="020B0503020204020204" charset="-122"/>
              <a:ea typeface="微软雅黑" panose="020B0503020204020204" charset="-122"/>
            </a:endParaRPr>
          </a:p>
          <a:p>
            <a:pPr>
              <a:lnSpc>
                <a:spcPct val="150000"/>
              </a:lnSpc>
            </a:pPr>
            <a:r>
              <a:rPr lang="zh-CN" altLang="en-US" b="1" dirty="0" smtClean="0">
                <a:solidFill>
                  <a:srgbClr val="000000"/>
                </a:solidFill>
                <a:latin typeface="微软雅黑" panose="020B0503020204020204" charset="-122"/>
                <a:ea typeface="微软雅黑" panose="020B0503020204020204" charset="-122"/>
              </a:rPr>
              <a:t>邮箱：</a:t>
            </a:r>
            <a:r>
              <a:rPr lang="en-US" altLang="zh-CN" b="1" dirty="0" smtClean="0">
                <a:solidFill>
                  <a:srgbClr val="000000"/>
                </a:solidFill>
                <a:latin typeface="微软雅黑" panose="020B0503020204020204" charset="-122"/>
                <a:ea typeface="微软雅黑" panose="020B0503020204020204" charset="-122"/>
              </a:rPr>
              <a:t>15179132576@163.com</a:t>
            </a:r>
            <a:endParaRPr lang="en-US" altLang="zh-CN" b="1" dirty="0">
              <a:solidFill>
                <a:srgbClr val="000000"/>
              </a:solidFill>
              <a:latin typeface="微软雅黑" panose="020B0503020204020204" charset="-122"/>
              <a:ea typeface="微软雅黑" panose="020B0503020204020204" charset="-122"/>
            </a:endParaRPr>
          </a:p>
        </p:txBody>
      </p:sp>
      <p:sp>
        <p:nvSpPr>
          <p:cNvPr id="4" name="标题 1"/>
          <p:cNvSpPr>
            <a:spLocks noGrp="1"/>
          </p:cNvSpPr>
          <p:nvPr>
            <p:custDataLst>
              <p:tags r:id="rId3"/>
            </p:custDataLst>
          </p:nvPr>
        </p:nvSpPr>
        <p:spPr>
          <a:xfrm>
            <a:off x="3635896" y="640202"/>
            <a:ext cx="4032448" cy="71310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200000"/>
              </a:lnSpc>
            </a:pPr>
            <a:r>
              <a:rPr kumimoji="1" lang="zh-CN" altLang="zh-CN" sz="2400" b="1" dirty="0">
                <a:latin typeface="+mn-ea"/>
                <a:sym typeface="+mn-ea"/>
              </a:rPr>
              <a:t>陈昊，医学</a:t>
            </a:r>
            <a:r>
              <a:rPr kumimoji="1" lang="zh-CN" sz="2400" b="1" dirty="0" smtClean="0">
                <a:latin typeface="+mn-ea"/>
                <a:ea typeface="+mn-ea"/>
                <a:sym typeface="+mn-ea"/>
              </a:rPr>
              <a:t>博士</a:t>
            </a:r>
            <a:endParaRPr lang="zh-CN" altLang="en-US" sz="2400" b="1" dirty="0" smtClean="0">
              <a:latin typeface="+mn-ea"/>
              <a:ea typeface="+mn-ea"/>
            </a:endParaRPr>
          </a:p>
        </p:txBody>
      </p:sp>
    </p:spTree>
    <p:extLst>
      <p:ext uri="{BB962C8B-B14F-4D97-AF65-F5344CB8AC3E}">
        <p14:creationId xmlns:p14="http://schemas.microsoft.com/office/powerpoint/2010/main" val="12915451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图片 5" descr="林晶师兄2"/>
          <p:cNvPicPr>
            <a:picLocks noChangeAspect="1"/>
          </p:cNvPicPr>
          <p:nvPr>
            <p:custDataLst>
              <p:tags r:id="rId1"/>
            </p:custDataLst>
          </p:nvPr>
        </p:nvPicPr>
        <p:blipFill>
          <a:blip r:embed="rId3" cstate="print"/>
          <a:stretch>
            <a:fillRect/>
          </a:stretch>
        </p:blipFill>
        <p:spPr>
          <a:xfrm>
            <a:off x="480968" y="2420888"/>
            <a:ext cx="1985535" cy="2798812"/>
          </a:xfrm>
          <a:prstGeom prst="rect">
            <a:avLst/>
          </a:prstGeom>
        </p:spPr>
      </p:pic>
      <p:sp>
        <p:nvSpPr>
          <p:cNvPr id="5" name="文本框 7"/>
          <p:cNvSpPr txBox="1"/>
          <p:nvPr/>
        </p:nvSpPr>
        <p:spPr>
          <a:xfrm>
            <a:off x="3131840" y="764704"/>
            <a:ext cx="5616624" cy="594008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pP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sym typeface="+mn-ea"/>
              </a:rPr>
              <a:t>林</a:t>
            </a:r>
            <a:r>
              <a:rPr lang="en-US" altLang="zh-CN" sz="2800" b="1" dirty="0">
                <a:latin typeface="微软雅黑" panose="020B0503020204020204" pitchFamily="34" charset="-122"/>
                <a:ea typeface="微软雅黑" panose="020B0503020204020204" pitchFamily="34" charset="-122"/>
                <a:cs typeface="微软雅黑" panose="020B0503020204020204" pitchFamily="34" charset="-122"/>
                <a:sym typeface="+mn-ea"/>
              </a:rPr>
              <a:t> </a:t>
            </a:r>
            <a:r>
              <a:rPr lang="zh-CN" altLang="en-US" sz="2800" b="1" dirty="0">
                <a:latin typeface="微软雅黑" panose="020B0503020204020204" pitchFamily="34" charset="-122"/>
                <a:ea typeface="微软雅黑" panose="020B0503020204020204" pitchFamily="34" charset="-122"/>
                <a:cs typeface="微软雅黑" panose="020B0503020204020204" pitchFamily="34" charset="-122"/>
                <a:sym typeface="+mn-ea"/>
              </a:rPr>
              <a:t>晶</a:t>
            </a:r>
          </a:p>
          <a:p>
            <a:pPr marL="0" marR="0" lvl="0" indent="0" algn="l" defTabSz="914400" rtl="0" eaLnBrk="1" fontAlgn="auto" latinLnBrk="0" hangingPunct="1">
              <a:lnSpc>
                <a:spcPct val="100000"/>
              </a:lnSpc>
              <a:spcBef>
                <a:spcPts val="0"/>
              </a:spcBef>
              <a:spcAft>
                <a:spcPts val="0"/>
              </a:spcAft>
              <a:buClrTx/>
              <a:buSzTx/>
              <a:buFontTx/>
              <a:buNone/>
            </a:pPr>
            <a:endParaRPr lang="en-US" altLang="zh-CN" sz="2800" b="1" dirty="0">
              <a:latin typeface="微软雅黑" panose="020B0503020204020204" pitchFamily="34" charset="-122"/>
              <a:ea typeface="微软雅黑" panose="020B0503020204020204" pitchFamily="34" charset="-122"/>
              <a:cs typeface="微软雅黑" panose="020B0503020204020204" pitchFamily="34" charset="-122"/>
            </a:endParaRPr>
          </a:p>
          <a:p>
            <a:pPr marL="342900" marR="0" lvl="0" indent="-342900" algn="l" defTabSz="914400" rtl="0" eaLnBrk="1" fontAlgn="auto" latinLnBrk="0" hangingPunct="1">
              <a:lnSpc>
                <a:spcPct val="150000"/>
              </a:lnSpc>
              <a:spcBef>
                <a:spcPts val="0"/>
              </a:spcBef>
              <a:spcAft>
                <a:spcPts val="0"/>
              </a:spcAft>
              <a:buClrTx/>
              <a:buSzTx/>
              <a:buFont typeface="Wingdings" panose="05000000000000000000" charset="0"/>
              <a:buChar char="u"/>
            </a:pPr>
            <a:r>
              <a:rPr lang="zh-CN" altLang="en-US" b="1" dirty="0">
                <a:latin typeface="微软雅黑" panose="020B0503020204020204" pitchFamily="34" charset="-122"/>
                <a:ea typeface="微软雅黑" panose="020B0503020204020204" pitchFamily="34" charset="-122"/>
                <a:sym typeface="+mn-ea"/>
              </a:rPr>
              <a:t>南昌大学第一附属医院神经内科主治医师，中山大学医学博士</a:t>
            </a:r>
          </a:p>
          <a:p>
            <a:pPr marL="342900" marR="0" lvl="0" indent="-342900" algn="l" defTabSz="914400" rtl="0" eaLnBrk="1" fontAlgn="auto" latinLnBrk="0" hangingPunct="1">
              <a:lnSpc>
                <a:spcPct val="150000"/>
              </a:lnSpc>
              <a:spcBef>
                <a:spcPts val="0"/>
              </a:spcBef>
              <a:spcAft>
                <a:spcPts val="0"/>
              </a:spcAft>
              <a:buClrTx/>
              <a:buSzTx/>
              <a:buFont typeface="Wingdings" panose="05000000000000000000" charset="0"/>
              <a:buChar char="u"/>
            </a:pPr>
            <a:r>
              <a:rPr lang="en-US" altLang="zh-CN" b="1" dirty="0">
                <a:latin typeface="微软雅黑" panose="020B0503020204020204" pitchFamily="34" charset="-122"/>
                <a:ea typeface="微软雅黑" panose="020B0503020204020204" pitchFamily="34" charset="-122"/>
                <a:sym typeface="+mn-ea"/>
              </a:rPr>
              <a:t>江西省医学会神经病学分会青年委员，江西省卒中学会青年理事</a:t>
            </a:r>
          </a:p>
          <a:p>
            <a:pPr marL="342900" marR="0" lvl="0" indent="-342900" algn="l" defTabSz="914400" rtl="0" eaLnBrk="1" fontAlgn="auto" latinLnBrk="0" hangingPunct="1">
              <a:lnSpc>
                <a:spcPct val="150000"/>
              </a:lnSpc>
              <a:spcBef>
                <a:spcPts val="0"/>
              </a:spcBef>
              <a:spcAft>
                <a:spcPts val="0"/>
              </a:spcAft>
              <a:buClrTx/>
              <a:buSzTx/>
              <a:buFont typeface="Wingdings" panose="05000000000000000000" charset="0"/>
              <a:buChar char="u"/>
            </a:pPr>
            <a:r>
              <a:rPr lang="zh-CN" altLang="en-US" b="1" dirty="0">
                <a:latin typeface="微软雅黑" panose="020B0503020204020204" pitchFamily="34" charset="-122"/>
                <a:ea typeface="微软雅黑" panose="020B0503020204020204" pitchFamily="34" charset="-122"/>
                <a:cs typeface="微软雅黑" panose="020B0503020204020204" pitchFamily="34" charset="-122"/>
                <a:sym typeface="+mn-ea"/>
              </a:rPr>
              <a:t>主持国家自然科学基金青年项目</a:t>
            </a:r>
            <a:r>
              <a:rPr lang="en-US" altLang="zh-CN" b="1" dirty="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b="1" dirty="0">
                <a:latin typeface="微软雅黑" panose="020B0503020204020204" pitchFamily="34" charset="-122"/>
                <a:ea typeface="微软雅黑" panose="020B0503020204020204" pitchFamily="34" charset="-122"/>
                <a:cs typeface="微软雅黑" panose="020B0503020204020204" pitchFamily="34" charset="-122"/>
                <a:sym typeface="+mn-ea"/>
              </a:rPr>
              <a:t>项，江西省自然科学基金青年项目</a:t>
            </a:r>
            <a:r>
              <a:rPr lang="en-US" altLang="zh-CN" b="1" dirty="0">
                <a:latin typeface="微软雅黑" panose="020B0503020204020204" pitchFamily="34" charset="-122"/>
                <a:ea typeface="微软雅黑" panose="020B0503020204020204" pitchFamily="34" charset="-122"/>
                <a:cs typeface="微软雅黑" panose="020B0503020204020204" pitchFamily="34" charset="-122"/>
                <a:sym typeface="+mn-ea"/>
              </a:rPr>
              <a:t>1</a:t>
            </a:r>
            <a:r>
              <a:rPr lang="zh-CN" altLang="en-US" b="1" dirty="0">
                <a:latin typeface="微软雅黑" panose="020B0503020204020204" pitchFamily="34" charset="-122"/>
                <a:ea typeface="微软雅黑" panose="020B0503020204020204" pitchFamily="34" charset="-122"/>
                <a:cs typeface="微软雅黑" panose="020B0503020204020204" pitchFamily="34" charset="-122"/>
                <a:sym typeface="+mn-ea"/>
              </a:rPr>
              <a:t>项</a:t>
            </a:r>
            <a:endParaRPr lang="en-US" altLang="zh-CN" b="1" dirty="0">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42900" marR="0" lvl="0" indent="-342900" algn="l" defTabSz="914400" rtl="0" eaLnBrk="1" fontAlgn="auto" latinLnBrk="0" hangingPunct="1">
              <a:lnSpc>
                <a:spcPct val="150000"/>
              </a:lnSpc>
              <a:spcBef>
                <a:spcPts val="0"/>
              </a:spcBef>
              <a:spcAft>
                <a:spcPts val="0"/>
              </a:spcAft>
              <a:buClrTx/>
              <a:buSzTx/>
              <a:buFont typeface="Wingdings" panose="05000000000000000000" charset="0"/>
              <a:buChar char="u"/>
            </a:pPr>
            <a:r>
              <a:rPr b="1" dirty="0">
                <a:latin typeface="微软雅黑" panose="020B0503020204020204" pitchFamily="34" charset="-122"/>
                <a:ea typeface="微软雅黑" panose="020B0503020204020204" pitchFamily="34" charset="-122"/>
                <a:cs typeface="微软雅黑" panose="020B0503020204020204" pitchFamily="34" charset="-122"/>
                <a:sym typeface="+mn-ea"/>
              </a:rPr>
              <a:t>以第一作者或通讯作者（含共同）发表SCI论文12篇，其中包括J Cereb Blood Flow Metab，Neuroscience等杂志</a:t>
            </a:r>
          </a:p>
          <a:p>
            <a:pPr marL="342900" marR="0" lvl="0" indent="-342900" algn="l" defTabSz="914400" rtl="0" eaLnBrk="1" fontAlgn="auto" latinLnBrk="0" hangingPunct="1">
              <a:lnSpc>
                <a:spcPct val="150000"/>
              </a:lnSpc>
              <a:spcBef>
                <a:spcPts val="0"/>
              </a:spcBef>
              <a:spcAft>
                <a:spcPts val="0"/>
              </a:spcAft>
              <a:buClrTx/>
              <a:buSzTx/>
              <a:buFont typeface="Wingdings" panose="05000000000000000000" charset="0"/>
              <a:buChar char="u"/>
            </a:pPr>
            <a:r>
              <a:rPr lang="zh-CN" altLang="en-US" b="1" dirty="0">
                <a:latin typeface="微软雅黑" panose="020B0503020204020204" pitchFamily="34" charset="-122"/>
                <a:ea typeface="微软雅黑" panose="020B0503020204020204" pitchFamily="34" charset="-122"/>
                <a:cs typeface="微软雅黑" panose="020B0503020204020204" pitchFamily="34" charset="-122"/>
                <a:sym typeface="+mn-ea"/>
              </a:rPr>
              <a:t>主要研究方向：脑血管病的临床与基础研究</a:t>
            </a:r>
          </a:p>
          <a:p>
            <a:pPr marL="342900" marR="0" lvl="0" indent="-342900" algn="l" defTabSz="914400" rtl="0" eaLnBrk="1" fontAlgn="auto" latinLnBrk="0" hangingPunct="1">
              <a:lnSpc>
                <a:spcPct val="150000"/>
              </a:lnSpc>
              <a:spcBef>
                <a:spcPts val="0"/>
              </a:spcBef>
              <a:spcAft>
                <a:spcPts val="0"/>
              </a:spcAft>
              <a:buClrTx/>
              <a:buSzTx/>
              <a:buFont typeface="Wingdings" panose="05000000000000000000" charset="0"/>
              <a:buChar char="u"/>
            </a:pPr>
            <a:r>
              <a:rPr lang="zh-CN" altLang="en-US" b="1" dirty="0">
                <a:latin typeface="微软雅黑" panose="020B0503020204020204" pitchFamily="34" charset="-122"/>
                <a:ea typeface="微软雅黑" panose="020B0503020204020204" pitchFamily="34" charset="-122"/>
                <a:cs typeface="微软雅黑" panose="020B0503020204020204" pitchFamily="34" charset="-122"/>
                <a:sym typeface="+mn-ea"/>
              </a:rPr>
              <a:t>联系方式：电话：</a:t>
            </a:r>
            <a:r>
              <a:rPr lang="en-US" altLang="zh-CN" b="1" dirty="0">
                <a:latin typeface="微软雅黑" panose="020B0503020204020204" pitchFamily="34" charset="-122"/>
                <a:ea typeface="微软雅黑" panose="020B0503020204020204" pitchFamily="34" charset="-122"/>
                <a:cs typeface="微软雅黑" panose="020B0503020204020204" pitchFamily="34" charset="-122"/>
                <a:sym typeface="+mn-ea"/>
              </a:rPr>
              <a:t>15626456674</a:t>
            </a:r>
            <a:r>
              <a:rPr lang="zh-CN" altLang="en-US" b="1" dirty="0" smtClean="0">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en-US" altLang="zh-CN" b="1" dirty="0" smtClean="0">
              <a:latin typeface="微软雅黑" panose="020B0503020204020204" pitchFamily="34" charset="-122"/>
              <a:ea typeface="微软雅黑" panose="020B0503020204020204" pitchFamily="34" charset="-122"/>
              <a:cs typeface="微软雅黑" panose="020B0503020204020204" pitchFamily="34" charset="-122"/>
              <a:sym typeface="+mn-ea"/>
            </a:endParaRPr>
          </a:p>
          <a:p>
            <a:pPr marL="342900" marR="0" lvl="0" indent="-342900" algn="l" defTabSz="914400" rtl="0" eaLnBrk="1" fontAlgn="auto" latinLnBrk="0" hangingPunct="1">
              <a:lnSpc>
                <a:spcPct val="150000"/>
              </a:lnSpc>
              <a:spcBef>
                <a:spcPts val="0"/>
              </a:spcBef>
              <a:spcAft>
                <a:spcPts val="0"/>
              </a:spcAft>
              <a:buClrTx/>
              <a:buSzTx/>
              <a:buFont typeface="Wingdings" panose="05000000000000000000" charset="0"/>
              <a:buChar char="u"/>
            </a:pPr>
            <a:r>
              <a:rPr lang="zh-CN" altLang="en-US" b="1" dirty="0" smtClean="0">
                <a:latin typeface="微软雅黑" panose="020B0503020204020204" pitchFamily="34" charset="-122"/>
                <a:ea typeface="微软雅黑" panose="020B0503020204020204" pitchFamily="34" charset="-122"/>
                <a:cs typeface="微软雅黑" panose="020B0503020204020204" pitchFamily="34" charset="-122"/>
                <a:sym typeface="+mn-ea"/>
              </a:rPr>
              <a:t>邮箱</a:t>
            </a:r>
            <a:r>
              <a:rPr lang="zh-CN" altLang="en-US" b="1"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b="1" dirty="0">
                <a:latin typeface="微软雅黑" panose="020B0503020204020204" pitchFamily="34" charset="-122"/>
                <a:ea typeface="微软雅黑" panose="020B0503020204020204" pitchFamily="34" charset="-122"/>
                <a:cs typeface="微软雅黑" panose="020B0503020204020204" pitchFamily="34" charset="-122"/>
                <a:sym typeface="+mn-ea"/>
              </a:rPr>
              <a:t>linjingsys2016@126.com</a:t>
            </a:r>
          </a:p>
        </p:txBody>
      </p:sp>
    </p:spTree>
    <p:extLst>
      <p:ext uri="{BB962C8B-B14F-4D97-AF65-F5344CB8AC3E}">
        <p14:creationId xmlns:p14="http://schemas.microsoft.com/office/powerpoint/2010/main" val="1513754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76498" y="4293096"/>
            <a:ext cx="8229600" cy="4525963"/>
          </a:xfrm>
        </p:spPr>
        <p:txBody>
          <a:bodyPr/>
          <a:lstStyle/>
          <a:p>
            <a:r>
              <a:rPr lang="zh-CN" altLang="en-US" sz="2800" b="1" dirty="0">
                <a:latin typeface="华文楷体" panose="02010600040101010101" charset="-122"/>
                <a:ea typeface="华文楷体" panose="02010600040101010101" charset="-122"/>
                <a:cs typeface="华文楷体" panose="02010600040101010101" charset="-122"/>
              </a:rPr>
              <a:t>研究方向：神经遗传病、神经肌肉病、神经系统疑难杂症   </a:t>
            </a:r>
            <a:r>
              <a:rPr lang="en-US" altLang="zh-CN" dirty="0" smtClean="0"/>
              <a:t>13879187691</a:t>
            </a:r>
            <a:endParaRPr lang="zh-CN" altLang="en-US" dirty="0"/>
          </a:p>
        </p:txBody>
      </p:sp>
      <p:pic>
        <p:nvPicPr>
          <p:cNvPr id="4" name="Picture 2" descr="C:\Users\xyq21\Desktop\南大一附院院徽.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1175" y="176929"/>
            <a:ext cx="3552825" cy="828675"/>
          </a:xfrm>
          <a:prstGeom prst="rect">
            <a:avLst/>
          </a:prstGeom>
          <a:noFill/>
          <a:effectLst>
            <a:glow>
              <a:schemeClr val="accent3">
                <a:satMod val="175000"/>
                <a:alpha val="40000"/>
              </a:schemeClr>
            </a:glow>
            <a:softEdge rad="266700"/>
          </a:effectLst>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094453"/>
            <a:ext cx="8391525" cy="311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62408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411760" y="1052736"/>
            <a:ext cx="6275040" cy="5760640"/>
          </a:xfrm>
        </p:spPr>
        <p:txBody>
          <a:bodyPr>
            <a:normAutofit fontScale="25000" lnSpcReduction="20000"/>
          </a:bodyPr>
          <a:lstStyle/>
          <a:p>
            <a:r>
              <a:rPr lang="zh-CN" altLang="en-US" sz="11200" dirty="0">
                <a:latin typeface="华文楷体" panose="02010600040101010101" charset="-122"/>
                <a:ea typeface="华文楷体" panose="02010600040101010101" charset="-122"/>
                <a:cs typeface="华文楷体" panose="02010600040101010101" charset="-122"/>
              </a:rPr>
              <a:t>李辉华   南昌大学第一附属医院神经内科主任医师、硕士研究生导师、副教授</a:t>
            </a:r>
            <a:endParaRPr lang="en-US" altLang="zh-CN" sz="11200" dirty="0">
              <a:latin typeface="华文楷体" panose="02010600040101010101" charset="-122"/>
              <a:ea typeface="华文楷体" panose="02010600040101010101" charset="-122"/>
              <a:cs typeface="华文楷体" panose="02010600040101010101" charset="-122"/>
            </a:endParaRPr>
          </a:p>
          <a:p>
            <a:r>
              <a:rPr lang="zh-CN" altLang="en-US" sz="8800" dirty="0">
                <a:latin typeface="华文楷体" panose="02010600040101010101" charset="-122"/>
                <a:ea typeface="华文楷体" panose="02010600040101010101" charset="-122"/>
                <a:cs typeface="华文楷体" panose="02010600040101010101" charset="-122"/>
              </a:rPr>
              <a:t>现任中国医师协会中西医结合医师分会第三届神经病学专业委员会全国常务委员，中国中西医结合学会眩晕学会全国委员，江西省整合医学会疼痛学会副主任委员，江西省中西医结合学会神经学会常委，江西省研究型医院学会神经病学分会第一届委员会常务委员，江西睡眠学会常务委员，</a:t>
            </a:r>
            <a:endParaRPr lang="en-US" altLang="zh-CN" sz="8800" dirty="0">
              <a:latin typeface="华文楷体" panose="02010600040101010101" charset="-122"/>
              <a:ea typeface="华文楷体" panose="02010600040101010101" charset="-122"/>
              <a:cs typeface="华文楷体" panose="02010600040101010101" charset="-122"/>
            </a:endParaRPr>
          </a:p>
          <a:p>
            <a:r>
              <a:rPr lang="zh-CN" altLang="en-US" sz="8800" dirty="0">
                <a:latin typeface="华文楷体" panose="02010600040101010101" charset="-122"/>
                <a:ea typeface="华文楷体" panose="02010600040101010101" charset="-122"/>
                <a:cs typeface="华文楷体" panose="02010600040101010101" charset="-122"/>
              </a:rPr>
              <a:t>江西省医疗事故鉴定委员会专家组成员，中国医药科学杂志编委</a:t>
            </a:r>
            <a:r>
              <a:rPr lang="zh-CN" altLang="en-US" sz="6800" dirty="0">
                <a:latin typeface="华文楷体" panose="02010600040101010101" charset="-122"/>
                <a:ea typeface="华文楷体" panose="02010600040101010101" charset="-122"/>
                <a:cs typeface="华文楷体" panose="02010600040101010101" charset="-122"/>
              </a:rPr>
              <a:t>。</a:t>
            </a:r>
            <a:endParaRPr lang="en-US" altLang="zh-CN" sz="6800" dirty="0">
              <a:latin typeface="华文楷体" panose="02010600040101010101" charset="-122"/>
              <a:ea typeface="华文楷体" panose="02010600040101010101" charset="-122"/>
              <a:cs typeface="华文楷体" panose="02010600040101010101" charset="-122"/>
            </a:endParaRPr>
          </a:p>
          <a:p>
            <a:r>
              <a:rPr lang="en-US" altLang="zh-CN" sz="6800" dirty="0">
                <a:latin typeface="华文楷体" panose="02010600040101010101" charset="-122"/>
                <a:ea typeface="华文楷体" panose="02010600040101010101" charset="-122"/>
                <a:cs typeface="华文楷体" panose="02010600040101010101" charset="-122"/>
              </a:rPr>
              <a:t>1987</a:t>
            </a:r>
            <a:r>
              <a:rPr lang="zh-CN" altLang="en-US" sz="6800" dirty="0">
                <a:latin typeface="华文楷体" panose="02010600040101010101" charset="-122"/>
                <a:ea typeface="华文楷体" panose="02010600040101010101" charset="-122"/>
                <a:cs typeface="华文楷体" panose="02010600040101010101" charset="-122"/>
              </a:rPr>
              <a:t>年毕业于江西医学院医疗系，</a:t>
            </a:r>
            <a:r>
              <a:rPr lang="en-US" altLang="zh-CN" sz="6800" dirty="0">
                <a:latin typeface="华文楷体" panose="02010600040101010101" charset="-122"/>
                <a:ea typeface="华文楷体" panose="02010600040101010101" charset="-122"/>
                <a:cs typeface="华文楷体" panose="02010600040101010101" charset="-122"/>
              </a:rPr>
              <a:t>1993</a:t>
            </a:r>
            <a:r>
              <a:rPr lang="zh-CN" altLang="en-US" sz="6800" dirty="0">
                <a:latin typeface="华文楷体" panose="02010600040101010101" charset="-122"/>
                <a:ea typeface="华文楷体" panose="02010600040101010101" charset="-122"/>
                <a:cs typeface="华文楷体" panose="02010600040101010101" charset="-122"/>
              </a:rPr>
              <a:t>年</a:t>
            </a:r>
            <a:r>
              <a:rPr lang="en-US" altLang="zh-CN" sz="6800" dirty="0">
                <a:latin typeface="华文楷体" panose="02010600040101010101" charset="-122"/>
                <a:ea typeface="华文楷体" panose="02010600040101010101" charset="-122"/>
                <a:cs typeface="华文楷体" panose="02010600040101010101" charset="-122"/>
              </a:rPr>
              <a:t>9</a:t>
            </a:r>
            <a:r>
              <a:rPr lang="zh-CN" altLang="en-US" sz="6800" dirty="0">
                <a:latin typeface="华文楷体" panose="02010600040101010101" charset="-122"/>
                <a:ea typeface="华文楷体" panose="02010600040101010101" charset="-122"/>
                <a:cs typeface="华文楷体" panose="02010600040101010101" charset="-122"/>
              </a:rPr>
              <a:t>月至</a:t>
            </a:r>
            <a:r>
              <a:rPr lang="en-US" altLang="zh-CN" sz="6800" dirty="0">
                <a:latin typeface="华文楷体" panose="02010600040101010101" charset="-122"/>
                <a:ea typeface="华文楷体" panose="02010600040101010101" charset="-122"/>
                <a:cs typeface="华文楷体" panose="02010600040101010101" charset="-122"/>
              </a:rPr>
              <a:t>94</a:t>
            </a:r>
            <a:r>
              <a:rPr lang="zh-CN" altLang="en-US" sz="6800" dirty="0">
                <a:latin typeface="华文楷体" panose="02010600040101010101" charset="-122"/>
                <a:ea typeface="华文楷体" panose="02010600040101010101" charset="-122"/>
                <a:cs typeface="华文楷体" panose="02010600040101010101" charset="-122"/>
              </a:rPr>
              <a:t>年</a:t>
            </a:r>
            <a:r>
              <a:rPr lang="en-US" altLang="zh-CN" sz="6800" dirty="0">
                <a:latin typeface="华文楷体" panose="02010600040101010101" charset="-122"/>
                <a:ea typeface="华文楷体" panose="02010600040101010101" charset="-122"/>
                <a:cs typeface="华文楷体" panose="02010600040101010101" charset="-122"/>
              </a:rPr>
              <a:t>8</a:t>
            </a:r>
            <a:r>
              <a:rPr lang="zh-CN" altLang="en-US" sz="6800" dirty="0">
                <a:latin typeface="华文楷体" panose="02010600040101010101" charset="-122"/>
                <a:ea typeface="华文楷体" panose="02010600040101010101" charset="-122"/>
                <a:cs typeface="华文楷体" panose="02010600040101010101" charset="-122"/>
              </a:rPr>
              <a:t>月于优异成绩在上海医科大学华山医院全国神经内科进修班学习。有丰富的神经内科工作经验，能解决本科复杂疑难问题。</a:t>
            </a:r>
          </a:p>
          <a:p>
            <a:r>
              <a:rPr lang="zh-CN" altLang="en-US" sz="8000" b="1" dirty="0">
                <a:latin typeface="华文楷体" panose="02010600040101010101" charset="-122"/>
                <a:ea typeface="华文楷体" panose="02010600040101010101" charset="-122"/>
                <a:cs typeface="华文楷体" panose="02010600040101010101" charset="-122"/>
              </a:rPr>
              <a:t>主要研究方向是头痛、眩晕，脑血管病防治康复，脑神经退行性变性疾病。</a:t>
            </a:r>
            <a:r>
              <a:rPr lang="zh-CN" altLang="en-US" sz="8000" dirty="0">
                <a:latin typeface="华文楷体" panose="02010600040101010101" charset="-122"/>
                <a:ea typeface="华文楷体" panose="02010600040101010101" charset="-122"/>
                <a:cs typeface="华文楷体" panose="02010600040101010101" charset="-122"/>
              </a:rPr>
              <a:t>参与</a:t>
            </a:r>
            <a:r>
              <a:rPr lang="en-US" altLang="zh-CN" sz="8000" dirty="0">
                <a:latin typeface="华文楷体" panose="02010600040101010101" charset="-122"/>
                <a:ea typeface="华文楷体" panose="02010600040101010101" charset="-122"/>
                <a:cs typeface="华文楷体" panose="02010600040101010101" charset="-122"/>
              </a:rPr>
              <a:t>6</a:t>
            </a:r>
            <a:r>
              <a:rPr lang="zh-CN" altLang="en-US" sz="8000" dirty="0">
                <a:latin typeface="华文楷体" panose="02010600040101010101" charset="-122"/>
                <a:ea typeface="华文楷体" panose="02010600040101010101" charset="-122"/>
                <a:cs typeface="华文楷体" panose="02010600040101010101" charset="-122"/>
              </a:rPr>
              <a:t>项省级科研项目第一主持研究和国家自然科学基金课题第二主持研究，现公开发表核心杂志论文</a:t>
            </a:r>
            <a:r>
              <a:rPr lang="en-US" altLang="zh-CN" sz="8000" dirty="0">
                <a:latin typeface="华文楷体" panose="02010600040101010101" charset="-122"/>
                <a:ea typeface="华文楷体" panose="02010600040101010101" charset="-122"/>
                <a:cs typeface="华文楷体" panose="02010600040101010101" charset="-122"/>
              </a:rPr>
              <a:t>20</a:t>
            </a:r>
            <a:r>
              <a:rPr lang="zh-CN" altLang="en-US" sz="8000" dirty="0">
                <a:latin typeface="华文楷体" panose="02010600040101010101" charset="-122"/>
                <a:ea typeface="华文楷体" panose="02010600040101010101" charset="-122"/>
                <a:cs typeface="华文楷体" panose="02010600040101010101" charset="-122"/>
              </a:rPr>
              <a:t>余篇，主编书籍</a:t>
            </a:r>
            <a:r>
              <a:rPr lang="en-US" altLang="zh-CN" sz="8000" dirty="0">
                <a:latin typeface="华文楷体" panose="02010600040101010101" charset="-122"/>
                <a:ea typeface="华文楷体" panose="02010600040101010101" charset="-122"/>
                <a:cs typeface="华文楷体" panose="02010600040101010101" charset="-122"/>
              </a:rPr>
              <a:t>1</a:t>
            </a:r>
            <a:r>
              <a:rPr lang="zh-CN" altLang="en-US" sz="8000" dirty="0">
                <a:latin typeface="华文楷体" panose="02010600040101010101" charset="-122"/>
                <a:ea typeface="华文楷体" panose="02010600040101010101" charset="-122"/>
                <a:cs typeface="华文楷体" panose="02010600040101010101" charset="-122"/>
              </a:rPr>
              <a:t>部。</a:t>
            </a:r>
            <a:endParaRPr lang="en-US" altLang="zh-CN" sz="8000" dirty="0">
              <a:latin typeface="华文楷体" panose="02010600040101010101" charset="-122"/>
              <a:ea typeface="华文楷体" panose="02010600040101010101" charset="-122"/>
              <a:cs typeface="华文楷体" panose="02010600040101010101" charset="-122"/>
            </a:endParaRPr>
          </a:p>
          <a:p>
            <a:endParaRPr lang="en-US" altLang="zh-CN" sz="4300" b="1" dirty="0">
              <a:solidFill>
                <a:srgbClr val="000000"/>
              </a:solidFill>
              <a:latin typeface="微软雅黑" panose="020B0503020204020204" pitchFamily="34" charset="-122"/>
              <a:ea typeface="微软雅黑" panose="020B0503020204020204" pitchFamily="34" charset="-122"/>
            </a:endParaRPr>
          </a:p>
          <a:p>
            <a:r>
              <a:rPr lang="en-US" altLang="zh-CN" sz="9600" b="1" dirty="0" smtClean="0">
                <a:solidFill>
                  <a:srgbClr val="000000"/>
                </a:solidFill>
                <a:latin typeface="微软雅黑" panose="020B0503020204020204" pitchFamily="34" charset="-122"/>
                <a:ea typeface="微软雅黑" panose="020B0503020204020204" pitchFamily="34" charset="-122"/>
              </a:rPr>
              <a:t>13155801826</a:t>
            </a:r>
            <a:endParaRPr lang="zh-CN" altLang="en-US" sz="9600" b="1" dirty="0">
              <a:solidFill>
                <a:srgbClr val="000000"/>
              </a:solidFill>
              <a:latin typeface="微软雅黑" panose="020B0503020204020204" pitchFamily="34" charset="-122"/>
              <a:ea typeface="微软雅黑" panose="020B0503020204020204" pitchFamily="34" charset="-122"/>
            </a:endParaRPr>
          </a:p>
          <a:p>
            <a:endParaRPr lang="zh-CN" altLang="en-US" dirty="0"/>
          </a:p>
        </p:txBody>
      </p:sp>
      <p:pic>
        <p:nvPicPr>
          <p:cNvPr id="4" name="Picture 2" descr="C:\Users\xyq21\Desktop\南大一附院院徽.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1175" y="176929"/>
            <a:ext cx="3552825" cy="828675"/>
          </a:xfrm>
          <a:prstGeom prst="rect">
            <a:avLst/>
          </a:prstGeom>
          <a:noFill/>
          <a:effectLst>
            <a:glow>
              <a:schemeClr val="accent3">
                <a:satMod val="175000"/>
                <a:alpha val="40000"/>
              </a:schemeClr>
            </a:glow>
            <a:softEdge rad="266700"/>
          </a:effectLst>
          <a:extLst>
            <a:ext uri="{909E8E84-426E-40DD-AFC4-6F175D3DCCD1}">
              <a14:hiddenFill xmlns:a14="http://schemas.microsoft.com/office/drawing/2010/main">
                <a:solidFill>
                  <a:srgbClr val="FFFFFF"/>
                </a:solidFill>
              </a14:hiddenFill>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1700808"/>
            <a:ext cx="1245518" cy="1726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43565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699792" y="1052736"/>
            <a:ext cx="6059016" cy="5256584"/>
          </a:xfrm>
        </p:spPr>
        <p:txBody>
          <a:bodyPr>
            <a:normAutofit fontScale="77500" lnSpcReduction="20000"/>
          </a:bodyPr>
          <a:lstStyle/>
          <a:p>
            <a:r>
              <a:rPr lang="zh-CN" altLang="en-US" sz="3600" dirty="0" smtClean="0">
                <a:latin typeface="华文楷体" panose="02010600040101010101" charset="-122"/>
                <a:ea typeface="华文楷体" panose="02010600040101010101" charset="-122"/>
                <a:cs typeface="华文楷体" panose="02010600040101010101" charset="-122"/>
              </a:rPr>
              <a:t>谢旭芳，南昌</a:t>
            </a:r>
            <a:r>
              <a:rPr lang="zh-CN" altLang="en-US" sz="3600" dirty="0">
                <a:latin typeface="华文楷体" panose="02010600040101010101" charset="-122"/>
                <a:ea typeface="华文楷体" panose="02010600040101010101" charset="-122"/>
                <a:cs typeface="华文楷体" panose="02010600040101010101" charset="-122"/>
              </a:rPr>
              <a:t>大学第一附属医院神经内科副主任，主任医师，硕士研究生导师，</a:t>
            </a:r>
            <a:r>
              <a:rPr lang="zh-CN" altLang="en-US" sz="3600" dirty="0" smtClean="0">
                <a:latin typeface="华文楷体" panose="02010600040101010101" charset="-122"/>
                <a:ea typeface="华文楷体" panose="02010600040101010101" charset="-122"/>
                <a:cs typeface="华文楷体" panose="02010600040101010101" charset="-122"/>
              </a:rPr>
              <a:t>癫痫亚专业负责人</a:t>
            </a:r>
            <a:endParaRPr lang="en-US" altLang="zh-CN" sz="3600" dirty="0" smtClean="0">
              <a:latin typeface="华文楷体" panose="02010600040101010101" charset="-122"/>
              <a:ea typeface="华文楷体" panose="02010600040101010101" charset="-122"/>
              <a:cs typeface="华文楷体" panose="02010600040101010101" charset="-122"/>
            </a:endParaRPr>
          </a:p>
          <a:p>
            <a:r>
              <a:rPr lang="zh-CN" altLang="en-US" sz="2900" dirty="0" smtClean="0">
                <a:latin typeface="华文楷体" panose="02010600040101010101" charset="-122"/>
                <a:ea typeface="华文楷体" panose="02010600040101010101" charset="-122"/>
                <a:cs typeface="华文楷体" panose="02010600040101010101" charset="-122"/>
              </a:rPr>
              <a:t>中国医师协会神经内科医师分会癫痫学组委员、中国抗癫痫协会药物治疗专委会委员，中国卒中学会脑血管病高危人群管理分会常务委员、江西省医学会神经病学分会常务委员及癫痫与脑电图学组组长、江西省抗癫痫协会副理事长、江西省卒中学会常务理事兼秘书长。</a:t>
            </a:r>
            <a:endParaRPr lang="en-US" altLang="zh-CN" sz="2900" dirty="0" smtClean="0">
              <a:latin typeface="华文楷体" panose="02010600040101010101" charset="-122"/>
              <a:ea typeface="华文楷体" panose="02010600040101010101" charset="-122"/>
              <a:cs typeface="华文楷体" panose="02010600040101010101" charset="-122"/>
            </a:endParaRPr>
          </a:p>
          <a:p>
            <a:r>
              <a:rPr lang="zh-CN" altLang="en-US" sz="3600" b="1" dirty="0">
                <a:latin typeface="华文楷体" panose="02010600040101010101" charset="-122"/>
                <a:ea typeface="华文楷体" panose="02010600040101010101" charset="-122"/>
                <a:cs typeface="华文楷体" panose="02010600040101010101" charset="-122"/>
              </a:rPr>
              <a:t>研究方向：擅长癫痫等发作性疾病的诊治、脑血管病的防治及脑电图技术的临床</a:t>
            </a:r>
            <a:r>
              <a:rPr lang="zh-CN" altLang="en-US" sz="3600" b="1" dirty="0" smtClean="0">
                <a:latin typeface="华文楷体" panose="02010600040101010101" charset="-122"/>
                <a:ea typeface="华文楷体" panose="02010600040101010101" charset="-122"/>
                <a:cs typeface="华文楷体" panose="02010600040101010101" charset="-122"/>
              </a:rPr>
              <a:t>应用</a:t>
            </a:r>
            <a:endParaRPr lang="en-US" altLang="zh-CN" sz="3600" b="1" dirty="0" smtClean="0">
              <a:solidFill>
                <a:srgbClr val="000000"/>
              </a:solidFill>
              <a:latin typeface="微软雅黑" panose="020B0503020204020204" pitchFamily="34" charset="-122"/>
              <a:ea typeface="微软雅黑" panose="020B0503020204020204" pitchFamily="34" charset="-122"/>
            </a:endParaRPr>
          </a:p>
          <a:p>
            <a:r>
              <a:rPr lang="en-US" altLang="zh-CN" sz="3100" b="1" dirty="0" smtClean="0">
                <a:solidFill>
                  <a:srgbClr val="000000"/>
                </a:solidFill>
                <a:latin typeface="微软雅黑" panose="020B0503020204020204" pitchFamily="34" charset="-122"/>
                <a:ea typeface="微软雅黑" panose="020B0503020204020204" pitchFamily="34" charset="-122"/>
              </a:rPr>
              <a:t>13879160356</a:t>
            </a:r>
            <a:endParaRPr lang="zh-CN" altLang="en-US" sz="3100" b="1" dirty="0">
              <a:solidFill>
                <a:srgbClr val="000000"/>
              </a:solidFill>
              <a:latin typeface="微软雅黑" panose="020B0503020204020204" pitchFamily="34" charset="-122"/>
              <a:ea typeface="微软雅黑" panose="020B0503020204020204" pitchFamily="34" charset="-122"/>
            </a:endParaRPr>
          </a:p>
        </p:txBody>
      </p:sp>
      <p:pic>
        <p:nvPicPr>
          <p:cNvPr id="4" name="Picture 2" descr="C:\Users\xyq21\Desktop\南大一附院院徽.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1175" y="176929"/>
            <a:ext cx="3552825" cy="828675"/>
          </a:xfrm>
          <a:prstGeom prst="rect">
            <a:avLst/>
          </a:prstGeom>
          <a:noFill/>
          <a:effectLst>
            <a:glow>
              <a:schemeClr val="accent3">
                <a:satMod val="175000"/>
                <a:alpha val="40000"/>
              </a:schemeClr>
            </a:glow>
            <a:softEdge rad="266700"/>
          </a:effectLst>
          <a:extLst>
            <a:ext uri="{909E8E84-426E-40DD-AFC4-6F175D3DCCD1}">
              <a14:hiddenFill xmlns:a14="http://schemas.microsoft.com/office/drawing/2010/main">
                <a:solidFill>
                  <a:srgbClr val="FFFFFF"/>
                </a:solidFill>
              </a14:hiddenFill>
            </a:ext>
          </a:extLst>
        </p:spPr>
      </p:pic>
      <p:pic>
        <p:nvPicPr>
          <p:cNvPr id="5" name="内容占位符 -2147482624" descr="微信图片_20201015211755"/>
          <p:cNvPicPr>
            <a:picLocks noChangeAspect="1"/>
          </p:cNvPicPr>
          <p:nvPr>
            <p:custDataLst>
              <p:tags r:id="rId1"/>
            </p:custDataLst>
          </p:nvPr>
        </p:nvPicPr>
        <p:blipFill>
          <a:blip r:embed="rId4"/>
          <a:stretch>
            <a:fillRect/>
          </a:stretch>
        </p:blipFill>
        <p:spPr>
          <a:xfrm>
            <a:off x="606207" y="1484784"/>
            <a:ext cx="1805553" cy="2160240"/>
          </a:xfrm>
          <a:prstGeom prst="rect">
            <a:avLst/>
          </a:prstGeom>
          <a:noFill/>
          <a:ln w="9525">
            <a:noFill/>
          </a:ln>
        </p:spPr>
      </p:pic>
    </p:spTree>
    <p:extLst>
      <p:ext uri="{BB962C8B-B14F-4D97-AF65-F5344CB8AC3E}">
        <p14:creationId xmlns:p14="http://schemas.microsoft.com/office/powerpoint/2010/main" val="4606293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627784" y="1052736"/>
            <a:ext cx="6059016" cy="5400600"/>
          </a:xfrm>
        </p:spPr>
        <p:txBody>
          <a:bodyPr>
            <a:normAutofit fontScale="92500" lnSpcReduction="20000"/>
          </a:bodyPr>
          <a:lstStyle/>
          <a:p>
            <a:r>
              <a:rPr lang="zh-CN" altLang="zh-CN" sz="3000" dirty="0">
                <a:latin typeface="华文楷体" panose="02010600040101010101" charset="-122"/>
                <a:ea typeface="华文楷体" panose="02010600040101010101" charset="-122"/>
                <a:cs typeface="华文楷体" panose="02010600040101010101" charset="-122"/>
              </a:rPr>
              <a:t>王联群，女，医学博士，主任医师，教授，硕士生导师</a:t>
            </a:r>
            <a:endParaRPr lang="en-US" altLang="zh-CN" sz="3000" dirty="0">
              <a:latin typeface="华文楷体" panose="02010600040101010101" charset="-122"/>
              <a:ea typeface="华文楷体" panose="02010600040101010101" charset="-122"/>
              <a:cs typeface="华文楷体" panose="02010600040101010101" charset="-122"/>
            </a:endParaRPr>
          </a:p>
          <a:p>
            <a:r>
              <a:rPr lang="zh-CN" altLang="zh-CN" sz="2400" dirty="0">
                <a:latin typeface="华文楷体" panose="02010600040101010101" charset="-122"/>
                <a:ea typeface="华文楷体" panose="02010600040101010101" charset="-122"/>
                <a:cs typeface="华文楷体" panose="02010600040101010101" charset="-122"/>
              </a:rPr>
              <a:t>江西省卫生系统学术和技术带头人培养对象，江西省整合医学会神经病学神经重症主任委员，江西省研究型医院学会重症医学分会常务委员，江西省中西医结合重症医学分会委员，美国匹兹堡医疗中心重症医学科访问学者。</a:t>
            </a:r>
          </a:p>
          <a:p>
            <a:r>
              <a:rPr lang="zh-CN" altLang="zh-CN" sz="2400" dirty="0">
                <a:latin typeface="华文楷体" panose="02010600040101010101" charset="-122"/>
                <a:ea typeface="华文楷体" panose="02010600040101010101" charset="-122"/>
                <a:cs typeface="华文楷体" panose="02010600040101010101" charset="-122"/>
              </a:rPr>
              <a:t>主持完成</a:t>
            </a:r>
            <a:r>
              <a:rPr lang="en-US" altLang="zh-CN" sz="2400" dirty="0">
                <a:latin typeface="华文楷体" panose="02010600040101010101" charset="-122"/>
                <a:ea typeface="华文楷体" panose="02010600040101010101" charset="-122"/>
                <a:cs typeface="华文楷体" panose="02010600040101010101" charset="-122"/>
              </a:rPr>
              <a:t>14</a:t>
            </a:r>
            <a:r>
              <a:rPr lang="zh-CN" altLang="zh-CN" sz="2400" dirty="0">
                <a:latin typeface="华文楷体" panose="02010600040101010101" charset="-122"/>
                <a:ea typeface="华文楷体" panose="02010600040101010101" charset="-122"/>
                <a:cs typeface="华文楷体" panose="02010600040101010101" charset="-122"/>
              </a:rPr>
              <a:t>项科研课题，其中</a:t>
            </a:r>
            <a:r>
              <a:rPr lang="en-US" altLang="zh-CN" sz="2400" dirty="0">
                <a:latin typeface="华文楷体" panose="02010600040101010101" charset="-122"/>
                <a:ea typeface="华文楷体" panose="02010600040101010101" charset="-122"/>
                <a:cs typeface="华文楷体" panose="02010600040101010101" charset="-122"/>
              </a:rPr>
              <a:t>1</a:t>
            </a:r>
            <a:r>
              <a:rPr lang="zh-CN" altLang="zh-CN" sz="2400" dirty="0">
                <a:latin typeface="华文楷体" panose="02010600040101010101" charset="-122"/>
                <a:ea typeface="华文楷体" panose="02010600040101010101" charset="-122"/>
                <a:cs typeface="华文楷体" panose="02010600040101010101" charset="-122"/>
              </a:rPr>
              <a:t>项国家自然科学基金，</a:t>
            </a:r>
            <a:r>
              <a:rPr lang="en-US" altLang="zh-CN" sz="2400" dirty="0">
                <a:latin typeface="华文楷体" panose="02010600040101010101" charset="-122"/>
                <a:ea typeface="华文楷体" panose="02010600040101010101" charset="-122"/>
                <a:cs typeface="华文楷体" panose="02010600040101010101" charset="-122"/>
              </a:rPr>
              <a:t>3</a:t>
            </a:r>
            <a:r>
              <a:rPr lang="zh-CN" altLang="zh-CN" sz="2400" dirty="0">
                <a:latin typeface="华文楷体" panose="02010600040101010101" charset="-122"/>
                <a:ea typeface="华文楷体" panose="02010600040101010101" charset="-122"/>
                <a:cs typeface="华文楷体" panose="02010600040101010101" charset="-122"/>
              </a:rPr>
              <a:t>项省科技厅课题，</a:t>
            </a:r>
            <a:r>
              <a:rPr lang="en-US" altLang="zh-CN" sz="2400" dirty="0">
                <a:latin typeface="华文楷体" panose="02010600040101010101" charset="-122"/>
                <a:ea typeface="华文楷体" panose="02010600040101010101" charset="-122"/>
                <a:cs typeface="华文楷体" panose="02010600040101010101" charset="-122"/>
              </a:rPr>
              <a:t>4</a:t>
            </a:r>
            <a:r>
              <a:rPr lang="zh-CN" altLang="zh-CN" sz="2400" dirty="0">
                <a:latin typeface="华文楷体" panose="02010600040101010101" charset="-122"/>
                <a:ea typeface="华文楷体" panose="02010600040101010101" charset="-122"/>
                <a:cs typeface="华文楷体" panose="02010600040101010101" charset="-122"/>
              </a:rPr>
              <a:t>项省教育厅课题，</a:t>
            </a:r>
            <a:r>
              <a:rPr lang="en-US" altLang="zh-CN" sz="2400" dirty="0">
                <a:latin typeface="华文楷体" panose="02010600040101010101" charset="-122"/>
                <a:ea typeface="华文楷体" panose="02010600040101010101" charset="-122"/>
                <a:cs typeface="华文楷体" panose="02010600040101010101" charset="-122"/>
              </a:rPr>
              <a:t>6</a:t>
            </a:r>
            <a:r>
              <a:rPr lang="zh-CN" altLang="zh-CN" sz="2400" dirty="0">
                <a:latin typeface="华文楷体" panose="02010600040101010101" charset="-122"/>
                <a:ea typeface="华文楷体" panose="02010600040101010101" charset="-122"/>
                <a:cs typeface="华文楷体" panose="02010600040101010101" charset="-122"/>
              </a:rPr>
              <a:t>项省卫计委课题，参与了</a:t>
            </a:r>
            <a:r>
              <a:rPr lang="en-US" altLang="zh-CN" sz="2400" dirty="0">
                <a:latin typeface="华文楷体" panose="02010600040101010101" charset="-122"/>
                <a:ea typeface="华文楷体" panose="02010600040101010101" charset="-122"/>
                <a:cs typeface="华文楷体" panose="02010600040101010101" charset="-122"/>
              </a:rPr>
              <a:t>3</a:t>
            </a:r>
            <a:r>
              <a:rPr lang="zh-CN" altLang="zh-CN" sz="2400" dirty="0">
                <a:latin typeface="华文楷体" panose="02010600040101010101" charset="-122"/>
                <a:ea typeface="华文楷体" panose="02010600040101010101" charset="-122"/>
                <a:cs typeface="华文楷体" panose="02010600040101010101" charset="-122"/>
              </a:rPr>
              <a:t>项国家自然基金课题的研究，</a:t>
            </a:r>
            <a:r>
              <a:rPr lang="en-US" altLang="zh-CN" sz="2400" dirty="0">
                <a:latin typeface="华文楷体" panose="02010600040101010101" charset="-122"/>
                <a:ea typeface="华文楷体" panose="02010600040101010101" charset="-122"/>
                <a:cs typeface="华文楷体" panose="02010600040101010101" charset="-122"/>
              </a:rPr>
              <a:t>2011</a:t>
            </a:r>
            <a:r>
              <a:rPr lang="zh-CN" altLang="zh-CN" sz="2400" dirty="0">
                <a:latin typeface="华文楷体" panose="02010600040101010101" charset="-122"/>
                <a:ea typeface="华文楷体" panose="02010600040101010101" charset="-122"/>
                <a:cs typeface="华文楷体" panose="02010600040101010101" charset="-122"/>
              </a:rPr>
              <a:t>年及</a:t>
            </a:r>
            <a:r>
              <a:rPr lang="en-US" altLang="zh-CN" sz="2400" dirty="0">
                <a:latin typeface="华文楷体" panose="02010600040101010101" charset="-122"/>
                <a:ea typeface="华文楷体" panose="02010600040101010101" charset="-122"/>
                <a:cs typeface="华文楷体" panose="02010600040101010101" charset="-122"/>
              </a:rPr>
              <a:t>2013</a:t>
            </a:r>
            <a:r>
              <a:rPr lang="zh-CN" altLang="zh-CN" sz="2400" dirty="0">
                <a:latin typeface="华文楷体" panose="02010600040101010101" charset="-122"/>
                <a:ea typeface="华文楷体" panose="02010600040101010101" charset="-122"/>
                <a:cs typeface="华文楷体" panose="02010600040101010101" charset="-122"/>
              </a:rPr>
              <a:t>分别获江西省高校科技成果一等奖</a:t>
            </a:r>
            <a:r>
              <a:rPr lang="en-US" altLang="zh-CN" sz="2400" dirty="0">
                <a:latin typeface="华文楷体" panose="02010600040101010101" charset="-122"/>
                <a:ea typeface="华文楷体" panose="02010600040101010101" charset="-122"/>
                <a:cs typeface="华文楷体" panose="02010600040101010101" charset="-122"/>
              </a:rPr>
              <a:t>1</a:t>
            </a:r>
            <a:r>
              <a:rPr lang="zh-CN" altLang="zh-CN" sz="2400" dirty="0">
                <a:latin typeface="华文楷体" panose="02010600040101010101" charset="-122"/>
                <a:ea typeface="华文楷体" panose="02010600040101010101" charset="-122"/>
                <a:cs typeface="华文楷体" panose="02010600040101010101" charset="-122"/>
              </a:rPr>
              <a:t>项，</a:t>
            </a:r>
            <a:r>
              <a:rPr lang="en-US" altLang="zh-CN" sz="2400" dirty="0">
                <a:latin typeface="华文楷体" panose="02010600040101010101" charset="-122"/>
                <a:ea typeface="华文楷体" panose="02010600040101010101" charset="-122"/>
                <a:cs typeface="华文楷体" panose="02010600040101010101" charset="-122"/>
              </a:rPr>
              <a:t>2009</a:t>
            </a:r>
            <a:r>
              <a:rPr lang="zh-CN" altLang="zh-CN" sz="2400" dirty="0">
                <a:latin typeface="华文楷体" panose="02010600040101010101" charset="-122"/>
                <a:ea typeface="华文楷体" panose="02010600040101010101" charset="-122"/>
                <a:cs typeface="华文楷体" panose="02010600040101010101" charset="-122"/>
              </a:rPr>
              <a:t>年江西省高校科技成果二等奖</a:t>
            </a:r>
            <a:r>
              <a:rPr lang="en-US" altLang="zh-CN" sz="2400" dirty="0">
                <a:latin typeface="华文楷体" panose="02010600040101010101" charset="-122"/>
                <a:ea typeface="华文楷体" panose="02010600040101010101" charset="-122"/>
                <a:cs typeface="华文楷体" panose="02010600040101010101" charset="-122"/>
              </a:rPr>
              <a:t>1</a:t>
            </a:r>
            <a:r>
              <a:rPr lang="zh-CN" altLang="zh-CN" sz="2400" dirty="0">
                <a:latin typeface="华文楷体" panose="02010600040101010101" charset="-122"/>
                <a:ea typeface="华文楷体" panose="02010600040101010101" charset="-122"/>
                <a:cs typeface="华文楷体" panose="02010600040101010101" charset="-122"/>
              </a:rPr>
              <a:t>项，发表</a:t>
            </a:r>
            <a:r>
              <a:rPr lang="en-US" altLang="zh-CN" sz="2400" dirty="0">
                <a:latin typeface="华文楷体" panose="02010600040101010101" charset="-122"/>
                <a:ea typeface="华文楷体" panose="02010600040101010101" charset="-122"/>
                <a:cs typeface="华文楷体" panose="02010600040101010101" charset="-122"/>
              </a:rPr>
              <a:t>SCI</a:t>
            </a:r>
            <a:r>
              <a:rPr lang="zh-CN" altLang="zh-CN" sz="2400" dirty="0">
                <a:latin typeface="华文楷体" panose="02010600040101010101" charset="-122"/>
                <a:ea typeface="华文楷体" panose="02010600040101010101" charset="-122"/>
                <a:cs typeface="华文楷体" panose="02010600040101010101" charset="-122"/>
              </a:rPr>
              <a:t>论文</a:t>
            </a:r>
            <a:r>
              <a:rPr lang="en-US" altLang="zh-CN" sz="2400" dirty="0">
                <a:latin typeface="华文楷体" panose="02010600040101010101" charset="-122"/>
                <a:ea typeface="华文楷体" panose="02010600040101010101" charset="-122"/>
                <a:cs typeface="华文楷体" panose="02010600040101010101" charset="-122"/>
              </a:rPr>
              <a:t>2</a:t>
            </a:r>
            <a:r>
              <a:rPr lang="zh-CN" altLang="zh-CN" sz="2400" dirty="0">
                <a:latin typeface="华文楷体" panose="02010600040101010101" charset="-122"/>
                <a:ea typeface="华文楷体" panose="02010600040101010101" charset="-122"/>
                <a:cs typeface="华文楷体" panose="02010600040101010101" charset="-122"/>
              </a:rPr>
              <a:t>篇，国家级及省级核心期刊论文</a:t>
            </a:r>
            <a:r>
              <a:rPr lang="en-US" altLang="zh-CN" sz="2400" dirty="0">
                <a:latin typeface="华文楷体" panose="02010600040101010101" charset="-122"/>
                <a:ea typeface="华文楷体" panose="02010600040101010101" charset="-122"/>
                <a:cs typeface="华文楷体" panose="02010600040101010101" charset="-122"/>
              </a:rPr>
              <a:t>30</a:t>
            </a:r>
            <a:r>
              <a:rPr lang="zh-CN" altLang="zh-CN" sz="2400" dirty="0">
                <a:latin typeface="华文楷体" panose="02010600040101010101" charset="-122"/>
                <a:ea typeface="华文楷体" panose="02010600040101010101" charset="-122"/>
                <a:cs typeface="华文楷体" panose="02010600040101010101" charset="-122"/>
              </a:rPr>
              <a:t>余篇。</a:t>
            </a:r>
            <a:endParaRPr lang="en-US" altLang="zh-CN" sz="2400" dirty="0">
              <a:latin typeface="华文楷体" panose="02010600040101010101" charset="-122"/>
              <a:ea typeface="华文楷体" panose="02010600040101010101" charset="-122"/>
              <a:cs typeface="华文楷体" panose="02010600040101010101" charset="-122"/>
            </a:endParaRPr>
          </a:p>
          <a:p>
            <a:r>
              <a:rPr lang="zh-CN" altLang="en-US" sz="3000" b="1" dirty="0">
                <a:latin typeface="华文楷体" panose="02010600040101010101" charset="-122"/>
                <a:ea typeface="华文楷体" panose="02010600040101010101" charset="-122"/>
                <a:cs typeface="华文楷体" panose="02010600040101010101" charset="-122"/>
              </a:rPr>
              <a:t>研究方向：重症医学</a:t>
            </a:r>
            <a:endParaRPr lang="en-US" altLang="zh-CN" sz="3000" b="1" dirty="0">
              <a:latin typeface="华文楷体" panose="02010600040101010101" charset="-122"/>
              <a:ea typeface="华文楷体" panose="02010600040101010101" charset="-122"/>
              <a:cs typeface="华文楷体" panose="02010600040101010101" charset="-122"/>
            </a:endParaRPr>
          </a:p>
          <a:p>
            <a:r>
              <a:rPr lang="en-US" altLang="zh-CN" sz="3000" b="1" dirty="0">
                <a:latin typeface="华文楷体" panose="02010600040101010101" charset="-122"/>
                <a:ea typeface="华文楷体" panose="02010600040101010101" charset="-122"/>
                <a:cs typeface="华文楷体" panose="02010600040101010101" charset="-122"/>
              </a:rPr>
              <a:t>18970931221</a:t>
            </a:r>
            <a:endParaRPr lang="zh-CN" altLang="en-US" sz="3000" b="1" dirty="0">
              <a:latin typeface="华文楷体" panose="02010600040101010101" charset="-122"/>
              <a:ea typeface="华文楷体" panose="02010600040101010101" charset="-122"/>
              <a:cs typeface="华文楷体" panose="02010600040101010101" charset="-122"/>
            </a:endParaRPr>
          </a:p>
        </p:txBody>
      </p:sp>
      <p:pic>
        <p:nvPicPr>
          <p:cNvPr id="4" name="Picture 2" descr="C:\Users\xyq21\Desktop\南大一附院院徽.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1175" y="176929"/>
            <a:ext cx="3552825" cy="828675"/>
          </a:xfrm>
          <a:prstGeom prst="rect">
            <a:avLst/>
          </a:prstGeom>
          <a:noFill/>
          <a:effectLst>
            <a:glow>
              <a:schemeClr val="accent3">
                <a:satMod val="175000"/>
                <a:alpha val="40000"/>
              </a:schemeClr>
            </a:glow>
            <a:softEdge rad="266700"/>
          </a:effectLst>
          <a:extLst>
            <a:ext uri="{909E8E84-426E-40DD-AFC4-6F175D3DCCD1}">
              <a14:hiddenFill xmlns:a14="http://schemas.microsoft.com/office/drawing/2010/main">
                <a:solidFill>
                  <a:srgbClr val="FFFFFF"/>
                </a:solidFill>
              </a14:hiddenFill>
            </a:ext>
          </a:extLst>
        </p:spPr>
      </p:pic>
      <p:pic>
        <p:nvPicPr>
          <p:cNvPr id="4098" name="图片 4" descr="webwxgetmsgim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4" y="1988840"/>
            <a:ext cx="1371600" cy="206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67991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en-US" altLang="zh-CN" dirty="0" smtClean="0"/>
              <a:t>                                               13576080161</a:t>
            </a:r>
            <a:endParaRPr lang="zh-CN" altLang="en-US" dirty="0"/>
          </a:p>
        </p:txBody>
      </p:sp>
      <p:pic>
        <p:nvPicPr>
          <p:cNvPr id="4" name="Picture 2" descr="C:\Users\xyq21\Desktop\南大一附院院徽.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1175" y="176929"/>
            <a:ext cx="3552825" cy="828675"/>
          </a:xfrm>
          <a:prstGeom prst="rect">
            <a:avLst/>
          </a:prstGeom>
          <a:noFill/>
          <a:effectLst>
            <a:glow>
              <a:schemeClr val="accent3">
                <a:satMod val="175000"/>
                <a:alpha val="40000"/>
              </a:schemeClr>
            </a:glow>
            <a:softEdge rad="266700"/>
          </a:effectLst>
          <a:extLst>
            <a:ext uri="{909E8E84-426E-40DD-AFC4-6F175D3DCCD1}">
              <a14:hiddenFill xmlns:a14="http://schemas.microsoft.com/office/drawing/2010/main">
                <a:solidFill>
                  <a:srgbClr val="FFFFFF"/>
                </a:solidFill>
              </a14:hiddenFill>
            </a:ext>
          </a:extLst>
        </p:spPr>
      </p:pic>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9631" y="72627"/>
            <a:ext cx="3616771" cy="6785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06253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699792" y="836712"/>
            <a:ext cx="6336704" cy="5904656"/>
          </a:xfrm>
        </p:spPr>
        <p:txBody>
          <a:bodyPr>
            <a:normAutofit fontScale="25000" lnSpcReduction="20000"/>
          </a:bodyPr>
          <a:lstStyle/>
          <a:p>
            <a:pPr marL="0" indent="0">
              <a:buNone/>
            </a:pPr>
            <a:r>
              <a:rPr lang="zh-CN" altLang="en-US" sz="5900" b="1" dirty="0" smtClean="0"/>
              <a:t>徐文苑，</a:t>
            </a:r>
            <a:endParaRPr lang="en-US" altLang="zh-CN" sz="5900" b="1" dirty="0" smtClean="0"/>
          </a:p>
          <a:p>
            <a:r>
              <a:rPr lang="zh-CN" altLang="en-US" sz="8600" dirty="0">
                <a:latin typeface="华文楷体" panose="02010600040101010101" charset="-122"/>
                <a:ea typeface="华文楷体" panose="02010600040101010101" charset="-122"/>
                <a:cs typeface="华文楷体" panose="02010600040101010101" charset="-122"/>
              </a:rPr>
              <a:t>主任医师、教授、医学博士、硕士生</a:t>
            </a:r>
            <a:r>
              <a:rPr lang="zh-CN" altLang="en-US" sz="8600" dirty="0" smtClean="0">
                <a:latin typeface="华文楷体" panose="02010600040101010101" charset="-122"/>
                <a:ea typeface="华文楷体" panose="02010600040101010101" charset="-122"/>
                <a:cs typeface="华文楷体" panose="02010600040101010101" charset="-122"/>
              </a:rPr>
              <a:t>导师，南昌</a:t>
            </a:r>
            <a:r>
              <a:rPr lang="zh-CN" altLang="en-US" sz="8600" dirty="0">
                <a:latin typeface="华文楷体" panose="02010600040101010101" charset="-122"/>
                <a:ea typeface="华文楷体" panose="02010600040101010101" charset="-122"/>
                <a:cs typeface="华文楷体" panose="02010600040101010101" charset="-122"/>
              </a:rPr>
              <a:t>大学第一附属医院神经内科副科主任</a:t>
            </a:r>
          </a:p>
          <a:p>
            <a:r>
              <a:rPr lang="zh-CN" altLang="en-US" sz="8800" dirty="0">
                <a:latin typeface="华文楷体" panose="02010600040101010101" charset="-122"/>
                <a:ea typeface="华文楷体" panose="02010600040101010101" charset="-122"/>
                <a:cs typeface="华文楷体" panose="02010600040101010101" charset="-122"/>
              </a:rPr>
              <a:t>江西省卫生系统学术和技术带头人</a:t>
            </a:r>
          </a:p>
          <a:p>
            <a:r>
              <a:rPr lang="zh-CN" altLang="en-US" sz="8800" dirty="0">
                <a:latin typeface="华文楷体" panose="02010600040101010101" charset="-122"/>
                <a:ea typeface="华文楷体" panose="02010600040101010101" charset="-122"/>
                <a:cs typeface="华文楷体" panose="02010600040101010101" charset="-122"/>
              </a:rPr>
              <a:t>中国老年医学学会神经医学分会全国</a:t>
            </a:r>
            <a:r>
              <a:rPr lang="zh-CN" altLang="en-US" sz="8800" dirty="0" smtClean="0">
                <a:latin typeface="华文楷体" panose="02010600040101010101" charset="-122"/>
                <a:ea typeface="华文楷体" panose="02010600040101010101" charset="-122"/>
                <a:cs typeface="华文楷体" panose="02010600040101010101" charset="-122"/>
              </a:rPr>
              <a:t>委员，江西省</a:t>
            </a:r>
            <a:r>
              <a:rPr lang="zh-CN" altLang="en-US" sz="8800" dirty="0">
                <a:latin typeface="华文楷体" panose="02010600040101010101" charset="-122"/>
                <a:ea typeface="华文楷体" panose="02010600040101010101" charset="-122"/>
                <a:cs typeface="华文楷体" panose="02010600040101010101" charset="-122"/>
              </a:rPr>
              <a:t>神经病学会</a:t>
            </a:r>
            <a:r>
              <a:rPr lang="zh-CN" altLang="en-US" sz="8800" dirty="0" smtClean="0">
                <a:latin typeface="华文楷体" panose="02010600040101010101" charset="-122"/>
                <a:ea typeface="华文楷体" panose="02010600040101010101" charset="-122"/>
                <a:cs typeface="华文楷体" panose="02010600040101010101" charset="-122"/>
              </a:rPr>
              <a:t>委员，江西省</a:t>
            </a:r>
            <a:r>
              <a:rPr lang="zh-CN" altLang="en-US" sz="8800" dirty="0">
                <a:latin typeface="华文楷体" panose="02010600040101010101" charset="-122"/>
                <a:ea typeface="华文楷体" panose="02010600040101010101" charset="-122"/>
                <a:cs typeface="华文楷体" panose="02010600040101010101" charset="-122"/>
              </a:rPr>
              <a:t>卒中学会脑小血管病专业委员会</a:t>
            </a:r>
            <a:r>
              <a:rPr lang="zh-CN" altLang="en-US" sz="8800" dirty="0" smtClean="0">
                <a:latin typeface="华文楷体" panose="02010600040101010101" charset="-122"/>
                <a:ea typeface="华文楷体" panose="02010600040101010101" charset="-122"/>
                <a:cs typeface="华文楷体" panose="02010600040101010101" charset="-122"/>
              </a:rPr>
              <a:t>主任委员，江西省</a:t>
            </a:r>
            <a:r>
              <a:rPr lang="zh-CN" altLang="en-US" sz="8800" dirty="0">
                <a:latin typeface="华文楷体" panose="02010600040101010101" charset="-122"/>
                <a:ea typeface="华文楷体" panose="02010600040101010101" charset="-122"/>
                <a:cs typeface="华文楷体" panose="02010600040101010101" charset="-122"/>
              </a:rPr>
              <a:t>卒中学会重症脑血管专业委员会副</a:t>
            </a:r>
            <a:r>
              <a:rPr lang="zh-CN" altLang="en-US" sz="8800" dirty="0" smtClean="0">
                <a:latin typeface="华文楷体" panose="02010600040101010101" charset="-122"/>
                <a:ea typeface="华文楷体" panose="02010600040101010101" charset="-122"/>
                <a:cs typeface="华文楷体" panose="02010600040101010101" charset="-122"/>
              </a:rPr>
              <a:t>主任委员，江西省</a:t>
            </a:r>
            <a:r>
              <a:rPr lang="zh-CN" altLang="en-US" sz="8800" dirty="0">
                <a:latin typeface="华文楷体" panose="02010600040101010101" charset="-122"/>
                <a:ea typeface="华文楷体" panose="02010600040101010101" charset="-122"/>
                <a:cs typeface="华文楷体" panose="02010600040101010101" charset="-122"/>
              </a:rPr>
              <a:t>整合医学学会神经外科分会副</a:t>
            </a:r>
            <a:r>
              <a:rPr lang="zh-CN" altLang="en-US" sz="8800" dirty="0" smtClean="0">
                <a:latin typeface="华文楷体" panose="02010600040101010101" charset="-122"/>
                <a:ea typeface="华文楷体" panose="02010600040101010101" charset="-122"/>
                <a:cs typeface="华文楷体" panose="02010600040101010101" charset="-122"/>
              </a:rPr>
              <a:t>主任委员，江西省</a:t>
            </a:r>
            <a:r>
              <a:rPr lang="zh-CN" altLang="en-US" sz="8800" dirty="0">
                <a:latin typeface="华文楷体" panose="02010600040101010101" charset="-122"/>
                <a:ea typeface="华文楷体" panose="02010600040101010101" charset="-122"/>
                <a:cs typeface="华文楷体" panose="02010600040101010101" charset="-122"/>
              </a:rPr>
              <a:t>整合医学学会睡眠分会副</a:t>
            </a:r>
            <a:r>
              <a:rPr lang="zh-CN" altLang="en-US" sz="8800" dirty="0" smtClean="0">
                <a:latin typeface="华文楷体" panose="02010600040101010101" charset="-122"/>
                <a:ea typeface="华文楷体" panose="02010600040101010101" charset="-122"/>
                <a:cs typeface="华文楷体" panose="02010600040101010101" charset="-122"/>
              </a:rPr>
              <a:t>主任委员，江西省</a:t>
            </a:r>
            <a:r>
              <a:rPr lang="zh-CN" altLang="en-US" sz="8800" dirty="0">
                <a:latin typeface="华文楷体" panose="02010600040101010101" charset="-122"/>
                <a:ea typeface="华文楷体" panose="02010600040101010101" charset="-122"/>
                <a:cs typeface="华文楷体" panose="02010600040101010101" charset="-122"/>
              </a:rPr>
              <a:t>整合医学学会神经病学分会</a:t>
            </a:r>
            <a:r>
              <a:rPr lang="zh-CN" altLang="en-US" sz="8800" dirty="0" smtClean="0">
                <a:latin typeface="华文楷体" panose="02010600040101010101" charset="-122"/>
                <a:ea typeface="华文楷体" panose="02010600040101010101" charset="-122"/>
                <a:cs typeface="华文楷体" panose="02010600040101010101" charset="-122"/>
              </a:rPr>
              <a:t>常务委员，江西省</a:t>
            </a:r>
            <a:r>
              <a:rPr lang="zh-CN" altLang="en-US" sz="8800" dirty="0">
                <a:latin typeface="华文楷体" panose="02010600040101010101" charset="-122"/>
                <a:ea typeface="华文楷体" panose="02010600040101010101" charset="-122"/>
                <a:cs typeface="华文楷体" panose="02010600040101010101" charset="-122"/>
              </a:rPr>
              <a:t>研究型医院学会卒中分会</a:t>
            </a:r>
            <a:r>
              <a:rPr lang="zh-CN" altLang="en-US" sz="8800" dirty="0" smtClean="0">
                <a:latin typeface="华文楷体" panose="02010600040101010101" charset="-122"/>
                <a:ea typeface="华文楷体" panose="02010600040101010101" charset="-122"/>
                <a:cs typeface="华文楷体" panose="02010600040101010101" charset="-122"/>
              </a:rPr>
              <a:t>常务委员，江西省</a:t>
            </a:r>
            <a:r>
              <a:rPr lang="zh-CN" altLang="en-US" sz="8800" dirty="0">
                <a:latin typeface="华文楷体" panose="02010600040101010101" charset="-122"/>
                <a:ea typeface="华文楷体" panose="02010600040101010101" charset="-122"/>
                <a:cs typeface="华文楷体" panose="02010600040101010101" charset="-122"/>
              </a:rPr>
              <a:t>帕金森病与运动障碍组副</a:t>
            </a:r>
            <a:r>
              <a:rPr lang="zh-CN" altLang="en-US" sz="8800" dirty="0" smtClean="0">
                <a:latin typeface="华文楷体" panose="02010600040101010101" charset="-122"/>
                <a:ea typeface="华文楷体" panose="02010600040101010101" charset="-122"/>
                <a:cs typeface="华文楷体" panose="02010600040101010101" charset="-122"/>
              </a:rPr>
              <a:t>组长</a:t>
            </a:r>
            <a:endParaRPr lang="en-US" altLang="zh-CN" sz="8800" dirty="0" smtClean="0">
              <a:latin typeface="华文楷体" panose="02010600040101010101" charset="-122"/>
              <a:ea typeface="华文楷体" panose="02010600040101010101" charset="-122"/>
              <a:cs typeface="华文楷体" panose="02010600040101010101" charset="-122"/>
            </a:endParaRPr>
          </a:p>
          <a:p>
            <a:r>
              <a:rPr lang="zh-CN" altLang="en-US" sz="8800" dirty="0" smtClean="0">
                <a:latin typeface="华文楷体" panose="02010600040101010101" charset="-122"/>
                <a:ea typeface="华文楷体" panose="02010600040101010101" charset="-122"/>
                <a:cs typeface="华文楷体" panose="02010600040101010101" charset="-122"/>
              </a:rPr>
              <a:t>英国诺丁汉大学</a:t>
            </a:r>
            <a:r>
              <a:rPr lang="zh-CN" altLang="en-US" sz="8800" dirty="0">
                <a:latin typeface="华文楷体" panose="02010600040101010101" charset="-122"/>
                <a:ea typeface="华文楷体" panose="02010600040101010101" charset="-122"/>
                <a:cs typeface="华文楷体" panose="02010600040101010101" charset="-122"/>
              </a:rPr>
              <a:t>、英国皇家斯托克医院、澳大利亚墨尔本皇家医院访问学者</a:t>
            </a:r>
            <a:endParaRPr lang="en-US" altLang="zh-CN" sz="8800" dirty="0">
              <a:latin typeface="华文楷体" panose="02010600040101010101" charset="-122"/>
              <a:ea typeface="华文楷体" panose="02010600040101010101" charset="-122"/>
              <a:cs typeface="华文楷体" panose="02010600040101010101" charset="-122"/>
            </a:endParaRPr>
          </a:p>
          <a:p>
            <a:r>
              <a:rPr lang="zh-CN" altLang="en-US" sz="8800" dirty="0">
                <a:latin typeface="华文楷体" panose="02010600040101010101" charset="-122"/>
                <a:ea typeface="华文楷体" panose="02010600040101010101" charset="-122"/>
                <a:cs typeface="华文楷体" panose="02010600040101010101" charset="-122"/>
              </a:rPr>
              <a:t>江西省科技厅、江西省卫健委专家库成员</a:t>
            </a:r>
          </a:p>
          <a:p>
            <a:r>
              <a:rPr lang="zh-CN" altLang="en-US" sz="11200" b="1" dirty="0" smtClean="0">
                <a:latin typeface="华文楷体" panose="02010600040101010101" charset="-122"/>
                <a:ea typeface="华文楷体" panose="02010600040101010101" charset="-122"/>
                <a:cs typeface="华文楷体" panose="02010600040101010101" charset="-122"/>
              </a:rPr>
              <a:t>专业</a:t>
            </a:r>
            <a:r>
              <a:rPr lang="zh-CN" altLang="en-US" sz="11200" b="1" dirty="0">
                <a:latin typeface="华文楷体" panose="02010600040101010101" charset="-122"/>
                <a:ea typeface="华文楷体" panose="02010600040101010101" charset="-122"/>
                <a:cs typeface="华文楷体" panose="02010600040101010101" charset="-122"/>
              </a:rPr>
              <a:t>领域：脑血管病与</a:t>
            </a:r>
            <a:r>
              <a:rPr lang="zh-CN" altLang="en-US" sz="11200" b="1" dirty="0" smtClean="0">
                <a:latin typeface="华文楷体" panose="02010600040101010101" charset="-122"/>
                <a:ea typeface="华文楷体" panose="02010600040101010101" charset="-122"/>
                <a:cs typeface="华文楷体" panose="02010600040101010101" charset="-122"/>
              </a:rPr>
              <a:t>神经变性病</a:t>
            </a:r>
            <a:endParaRPr lang="en-US" altLang="zh-CN" sz="11200" b="1" dirty="0" smtClean="0">
              <a:latin typeface="华文楷体" panose="02010600040101010101" charset="-122"/>
              <a:ea typeface="华文楷体" panose="02010600040101010101" charset="-122"/>
              <a:cs typeface="华文楷体" panose="02010600040101010101" charset="-122"/>
            </a:endParaRPr>
          </a:p>
          <a:p>
            <a:r>
              <a:rPr lang="zh-CN" altLang="en-US" sz="4900" dirty="0" smtClean="0"/>
              <a:t>获</a:t>
            </a:r>
            <a:r>
              <a:rPr lang="zh-CN" altLang="en-US" sz="4900" dirty="0"/>
              <a:t>江西省自然科学三等奖一项。主持课题多项，作为第一作者及通信作者发表</a:t>
            </a:r>
            <a:r>
              <a:rPr lang="en-US" altLang="zh-CN" sz="4900" dirty="0"/>
              <a:t>SCI</a:t>
            </a:r>
            <a:r>
              <a:rPr lang="zh-CN" altLang="en-US" sz="4900" dirty="0"/>
              <a:t>及各类核心期刊数十</a:t>
            </a:r>
            <a:r>
              <a:rPr lang="zh-CN" altLang="en-US" sz="4900" dirty="0" smtClean="0"/>
              <a:t>篇，数次被评为学院优秀教师。</a:t>
            </a:r>
            <a:endParaRPr lang="zh-CN" altLang="en-US" sz="4900" dirty="0"/>
          </a:p>
          <a:p>
            <a:r>
              <a:rPr lang="en-US" altLang="zh-CN" sz="11200" b="1" dirty="0">
                <a:latin typeface="华文楷体" panose="02010600040101010101" charset="-122"/>
                <a:ea typeface="华文楷体" panose="02010600040101010101" charset="-122"/>
                <a:cs typeface="华文楷体" panose="02010600040101010101" charset="-122"/>
              </a:rPr>
              <a:t>18679197575</a:t>
            </a:r>
            <a:endParaRPr lang="zh-CN" altLang="zh-CN" sz="11200" b="1" dirty="0">
              <a:latin typeface="华文楷体" panose="02010600040101010101" charset="-122"/>
              <a:ea typeface="华文楷体" panose="02010600040101010101" charset="-122"/>
              <a:cs typeface="华文楷体" panose="02010600040101010101" charset="-122"/>
            </a:endParaRPr>
          </a:p>
        </p:txBody>
      </p:sp>
      <p:pic>
        <p:nvPicPr>
          <p:cNvPr id="4" name="Picture 2" descr="C:\Users\xyq21\Desktop\南大一附院院徽.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91175" y="176929"/>
            <a:ext cx="3552825" cy="828675"/>
          </a:xfrm>
          <a:prstGeom prst="rect">
            <a:avLst/>
          </a:prstGeom>
          <a:noFill/>
          <a:effectLst>
            <a:glow>
              <a:schemeClr val="accent3">
                <a:satMod val="175000"/>
                <a:alpha val="40000"/>
              </a:schemeClr>
            </a:glow>
            <a:softEdge rad="266700"/>
          </a:effectLst>
          <a:extLst>
            <a:ext uri="{909E8E84-426E-40DD-AFC4-6F175D3DCCD1}">
              <a14:hiddenFill xmlns:a14="http://schemas.microsoft.com/office/drawing/2010/main">
                <a:solidFill>
                  <a:srgbClr val="FFFFFF"/>
                </a:solidFill>
              </a14:hiddenFill>
            </a:ext>
          </a:extLst>
        </p:spPr>
      </p:pic>
      <p:pic>
        <p:nvPicPr>
          <p:cNvPr id="5" name="图片 4" descr="C:\Users\Administrator\Documents\WeChat Files\QQBrowser Plugin\wenyuan7575\Image\1123473276.jpg"/>
          <p:cNvPicPr/>
          <p:nvPr/>
        </p:nvPicPr>
        <p:blipFill>
          <a:blip r:embed="rId3" cstate="print"/>
          <a:srcRect/>
          <a:stretch>
            <a:fillRect/>
          </a:stretch>
        </p:blipFill>
        <p:spPr bwMode="auto">
          <a:xfrm>
            <a:off x="899592" y="2060848"/>
            <a:ext cx="1656184" cy="2304255"/>
          </a:xfrm>
          <a:prstGeom prst="rect">
            <a:avLst/>
          </a:prstGeom>
          <a:noFill/>
          <a:ln w="9525">
            <a:noFill/>
            <a:miter lim="800000"/>
            <a:headEnd/>
            <a:tailEnd/>
          </a:ln>
        </p:spPr>
      </p:pic>
    </p:spTree>
    <p:extLst>
      <p:ext uri="{BB962C8B-B14F-4D97-AF65-F5344CB8AC3E}">
        <p14:creationId xmlns:p14="http://schemas.microsoft.com/office/powerpoint/2010/main" val="32576792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195736" y="908720"/>
            <a:ext cx="6768752" cy="5112568"/>
          </a:xfrm>
        </p:spPr>
        <p:txBody>
          <a:bodyPr>
            <a:normAutofit fontScale="25000" lnSpcReduction="20000"/>
          </a:bodyPr>
          <a:lstStyle/>
          <a:p>
            <a:pPr>
              <a:lnSpc>
                <a:spcPct val="150000"/>
              </a:lnSpc>
              <a:buNone/>
            </a:pPr>
            <a:r>
              <a:rPr lang="zh-CN" altLang="en-US" sz="9600" noProof="1">
                <a:latin typeface="华文楷体" panose="02010600040101010101" charset="-122"/>
                <a:ea typeface="华文楷体" panose="02010600040101010101" charset="-122"/>
                <a:cs typeface="华文楷体" panose="02010600040101010101" charset="-122"/>
                <a:sym typeface="+mn-ea"/>
              </a:rPr>
              <a:t>熊英琼</a:t>
            </a:r>
            <a:r>
              <a:rPr lang="zh-CN" altLang="zh-CN" sz="9600" noProof="1">
                <a:latin typeface="华文楷体" panose="02010600040101010101" charset="-122"/>
                <a:ea typeface="华文楷体" panose="02010600040101010101" charset="-122"/>
                <a:cs typeface="华文楷体" panose="02010600040101010101" charset="-122"/>
                <a:sym typeface="+mn-ea"/>
              </a:rPr>
              <a:t>，</a:t>
            </a:r>
            <a:r>
              <a:rPr lang="zh-CN" altLang="en-US" sz="9600" noProof="1">
                <a:latin typeface="华文楷体" panose="02010600040101010101" charset="-122"/>
                <a:ea typeface="华文楷体" panose="02010600040101010101" charset="-122"/>
                <a:cs typeface="华文楷体" panose="02010600040101010101" charset="-122"/>
                <a:sym typeface="+mn-ea"/>
              </a:rPr>
              <a:t>南昌大学第一附属医院神经内科</a:t>
            </a:r>
            <a:r>
              <a:rPr lang="zh-CN" altLang="zh-CN" sz="9600" noProof="1">
                <a:latin typeface="华文楷体" panose="02010600040101010101" charset="-122"/>
                <a:ea typeface="华文楷体" panose="02010600040101010101" charset="-122"/>
                <a:cs typeface="华文楷体" panose="02010600040101010101" charset="-122"/>
                <a:sym typeface="+mn-ea"/>
              </a:rPr>
              <a:t>主任医师</a:t>
            </a:r>
            <a:r>
              <a:rPr lang="zh-CN" altLang="en-US" sz="9600" noProof="1">
                <a:latin typeface="华文楷体" panose="02010600040101010101" charset="-122"/>
                <a:ea typeface="华文楷体" panose="02010600040101010101" charset="-122"/>
                <a:cs typeface="华文楷体" panose="02010600040101010101" charset="-122"/>
                <a:sym typeface="+mn-ea"/>
              </a:rPr>
              <a:t>，</a:t>
            </a:r>
            <a:r>
              <a:rPr lang="zh-CN" altLang="zh-CN" sz="9600" noProof="1">
                <a:latin typeface="华文楷体" panose="02010600040101010101" charset="-122"/>
                <a:ea typeface="华文楷体" panose="02010600040101010101" charset="-122"/>
                <a:cs typeface="华文楷体" panose="02010600040101010101" charset="-122"/>
                <a:sym typeface="+mn-ea"/>
              </a:rPr>
              <a:t>博士，</a:t>
            </a:r>
            <a:r>
              <a:rPr lang="zh-CN" altLang="en-US" sz="9600" noProof="1">
                <a:latin typeface="华文楷体" panose="02010600040101010101" charset="-122"/>
                <a:ea typeface="华文楷体" panose="02010600040101010101" charset="-122"/>
                <a:cs typeface="华文楷体" panose="02010600040101010101" charset="-122"/>
                <a:sym typeface="+mn-ea"/>
              </a:rPr>
              <a:t>副</a:t>
            </a:r>
            <a:r>
              <a:rPr lang="zh-CN" altLang="zh-CN" sz="9600" noProof="1">
                <a:latin typeface="华文楷体" panose="02010600040101010101" charset="-122"/>
                <a:ea typeface="华文楷体" panose="02010600040101010101" charset="-122"/>
                <a:cs typeface="华文楷体" panose="02010600040101010101" charset="-122"/>
                <a:sym typeface="+mn-ea"/>
              </a:rPr>
              <a:t>教授， </a:t>
            </a:r>
            <a:r>
              <a:rPr lang="zh-CN" altLang="en-US" sz="9600" noProof="1" smtClean="0">
                <a:latin typeface="华文楷体" panose="02010600040101010101" charset="-122"/>
                <a:ea typeface="华文楷体" panose="02010600040101010101" charset="-122"/>
                <a:cs typeface="华文楷体" panose="02010600040101010101" charset="-122"/>
                <a:sym typeface="+mn-ea"/>
              </a:rPr>
              <a:t>博士研究生</a:t>
            </a:r>
            <a:r>
              <a:rPr lang="zh-CN" altLang="zh-CN" sz="9600" noProof="1" smtClean="0">
                <a:latin typeface="华文楷体" panose="02010600040101010101" charset="-122"/>
                <a:ea typeface="华文楷体" panose="02010600040101010101" charset="-122"/>
                <a:cs typeface="华文楷体" panose="02010600040101010101" charset="-122"/>
                <a:sym typeface="+mn-ea"/>
              </a:rPr>
              <a:t>导</a:t>
            </a:r>
            <a:r>
              <a:rPr lang="zh-CN" altLang="en-US" sz="9600" noProof="1" smtClean="0">
                <a:latin typeface="华文楷体" panose="02010600040101010101" charset="-122"/>
                <a:ea typeface="华文楷体" panose="02010600040101010101" charset="-122"/>
                <a:cs typeface="华文楷体" panose="02010600040101010101" charset="-122"/>
                <a:sym typeface="+mn-ea"/>
              </a:rPr>
              <a:t>师</a:t>
            </a:r>
            <a:endParaRPr lang="en-US" altLang="zh-CN" sz="9600" noProof="1">
              <a:latin typeface="华文楷体" panose="02010600040101010101" charset="-122"/>
              <a:ea typeface="华文楷体" panose="02010600040101010101" charset="-122"/>
              <a:cs typeface="华文楷体" panose="02010600040101010101" charset="-122"/>
              <a:sym typeface="+mn-ea"/>
            </a:endParaRPr>
          </a:p>
          <a:p>
            <a:pPr>
              <a:lnSpc>
                <a:spcPct val="150000"/>
              </a:lnSpc>
            </a:pPr>
            <a:r>
              <a:rPr lang="zh-CN" altLang="en-US" sz="6800" dirty="0">
                <a:latin typeface="华文楷体" panose="02010600040101010101" charset="-122"/>
                <a:ea typeface="华文楷体" panose="02010600040101010101" charset="-122"/>
                <a:cs typeface="华文楷体" panose="02010600040101010101" charset="-122"/>
              </a:rPr>
              <a:t>现为中国卒中学会重症脑血管分会常务委员、国家卫生计生委脑卒中防治专家委员会重症脑血管分会委员、中国科协卒中学科科学传播专家团队成员、中国医师协会科学普及分会委员、中国医师协会神内分会睡眠障碍专委会委员、江西卒中学会常务理事、江西卒中学会重症脑血管病专业委员会主任委员、江西省免疫学会常务理事、江西省免疫学会神经免疫分会副主任委员、江西睡眠医学会委员、江西省睡眠医学会睡眠障碍专业委员会常务委员、江西省抗癫痫协会理事。</a:t>
            </a:r>
            <a:endParaRPr lang="en-US" altLang="zh-CN" sz="6800" dirty="0">
              <a:latin typeface="华文楷体" panose="02010600040101010101" charset="-122"/>
              <a:ea typeface="华文楷体" panose="02010600040101010101" charset="-122"/>
              <a:cs typeface="华文楷体" panose="02010600040101010101" charset="-122"/>
            </a:endParaRPr>
          </a:p>
          <a:p>
            <a:pPr>
              <a:lnSpc>
                <a:spcPct val="120000"/>
              </a:lnSpc>
            </a:pPr>
            <a:r>
              <a:rPr lang="zh-CN" altLang="en-US" sz="11200" b="1" dirty="0" smtClean="0">
                <a:latin typeface="华文楷体" panose="02010600040101010101" charset="-122"/>
                <a:ea typeface="华文楷体" panose="02010600040101010101" charset="-122"/>
                <a:cs typeface="华文楷体" panose="02010600040101010101" charset="-122"/>
              </a:rPr>
              <a:t>研究</a:t>
            </a:r>
            <a:r>
              <a:rPr lang="zh-CN" altLang="en-US" sz="11200" b="1" dirty="0">
                <a:latin typeface="华文楷体" panose="02010600040101010101" charset="-122"/>
                <a:ea typeface="华文楷体" panose="02010600040101010101" charset="-122"/>
                <a:cs typeface="华文楷体" panose="02010600040101010101" charset="-122"/>
              </a:rPr>
              <a:t>方向为神经免疫、睡眠障碍、癫痫及脑电生理，包括脑电图、脑功能分析及多导睡眠检查。</a:t>
            </a:r>
            <a:endParaRPr lang="en-US" altLang="zh-CN" sz="11200" b="1" dirty="0">
              <a:latin typeface="华文楷体" panose="02010600040101010101" charset="-122"/>
              <a:ea typeface="华文楷体" panose="02010600040101010101" charset="-122"/>
              <a:cs typeface="华文楷体" panose="02010600040101010101" charset="-122"/>
            </a:endParaRPr>
          </a:p>
          <a:p>
            <a:pPr>
              <a:lnSpc>
                <a:spcPct val="150000"/>
              </a:lnSpc>
            </a:pPr>
            <a:r>
              <a:rPr lang="en-US" altLang="zh-CN" sz="11200" b="1" dirty="0">
                <a:latin typeface="华文楷体" panose="02010600040101010101" charset="-122"/>
                <a:ea typeface="华文楷体" panose="02010600040101010101" charset="-122"/>
                <a:cs typeface="华文楷体" panose="02010600040101010101" charset="-122"/>
              </a:rPr>
              <a:t>13970933122</a:t>
            </a:r>
            <a:endParaRPr lang="zh-CN" altLang="en-US" sz="11200" b="1" dirty="0">
              <a:latin typeface="华文楷体" panose="02010600040101010101" charset="-122"/>
              <a:ea typeface="华文楷体" panose="02010600040101010101" charset="-122"/>
              <a:cs typeface="华文楷体" panose="02010600040101010101" charset="-122"/>
            </a:endParaRPr>
          </a:p>
          <a:p>
            <a:pPr marL="0" indent="0">
              <a:lnSpc>
                <a:spcPct val="150000"/>
              </a:lnSpc>
              <a:buNone/>
            </a:pPr>
            <a:endParaRPr lang="en-US" altLang="zh-CN" sz="1900" dirty="0" smtClean="0">
              <a:solidFill>
                <a:srgbClr val="000000"/>
              </a:solidFill>
              <a:latin typeface="宋体" pitchFamily="2" charset="-122"/>
              <a:ea typeface="宋体" pitchFamily="2" charset="-122"/>
            </a:endParaRPr>
          </a:p>
          <a:p>
            <a:pPr>
              <a:lnSpc>
                <a:spcPct val="150000"/>
              </a:lnSpc>
            </a:pPr>
            <a:endParaRPr lang="zh-CN" altLang="en-US" sz="2300" dirty="0" smtClean="0">
              <a:solidFill>
                <a:srgbClr val="000000"/>
              </a:solidFill>
              <a:latin typeface="宋体" pitchFamily="2" charset="-122"/>
              <a:ea typeface="宋体" pitchFamily="2" charset="-122"/>
            </a:endParaRPr>
          </a:p>
          <a:p>
            <a:pPr>
              <a:lnSpc>
                <a:spcPct val="150000"/>
              </a:lnSpc>
              <a:buNone/>
            </a:pPr>
            <a:endParaRPr lang="zh-CN" altLang="zh-CN" sz="2400" noProof="1">
              <a:sym typeface="+mn-ea"/>
            </a:endParaRPr>
          </a:p>
          <a:p>
            <a:endParaRPr lang="zh-CN" altLang="en-US" dirty="0"/>
          </a:p>
        </p:txBody>
      </p:sp>
      <p:pic>
        <p:nvPicPr>
          <p:cNvPr id="4" name="Picture 2" descr="C:\Users\xyq21\Desktop\南大一附院院徽.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1175" y="176929"/>
            <a:ext cx="3552825" cy="828675"/>
          </a:xfrm>
          <a:prstGeom prst="rect">
            <a:avLst/>
          </a:prstGeom>
          <a:noFill/>
          <a:effectLst>
            <a:glow>
              <a:schemeClr val="accent3">
                <a:satMod val="175000"/>
                <a:alpha val="40000"/>
              </a:schemeClr>
            </a:glow>
            <a:softEdge rad="266700"/>
          </a:effectLst>
          <a:extLst>
            <a:ext uri="{909E8E84-426E-40DD-AFC4-6F175D3DCCD1}">
              <a14:hiddenFill xmlns:a14="http://schemas.microsoft.com/office/drawing/2010/main">
                <a:solidFill>
                  <a:srgbClr val="FFFFFF"/>
                </a:solidFill>
              </a14:hiddenFill>
            </a:ext>
          </a:extLst>
        </p:spPr>
      </p:pic>
      <p:pic>
        <p:nvPicPr>
          <p:cNvPr id="5" name="Picture 6" descr="C:\Users\xyq21\Desktop\半身照.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628800"/>
            <a:ext cx="1657350" cy="215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56846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627784" y="836712"/>
            <a:ext cx="6408712" cy="5544616"/>
          </a:xfrm>
        </p:spPr>
        <p:txBody>
          <a:bodyPr>
            <a:normAutofit fontScale="25000" lnSpcReduction="20000"/>
          </a:bodyPr>
          <a:lstStyle/>
          <a:p>
            <a:pPr>
              <a:lnSpc>
                <a:spcPct val="120000"/>
              </a:lnSpc>
              <a:buNone/>
            </a:pPr>
            <a:r>
              <a:rPr lang="zh-CN" altLang="zh-CN" sz="9600" dirty="0">
                <a:latin typeface="华文楷体" panose="02010600040101010101" charset="-122"/>
                <a:ea typeface="华文楷体" panose="02010600040101010101" charset="-122"/>
                <a:cs typeface="华文楷体" panose="02010600040101010101" charset="-122"/>
                <a:sym typeface="+mn-ea"/>
              </a:rPr>
              <a:t>李小兵</a:t>
            </a:r>
            <a:r>
              <a:rPr lang="zh-CN" altLang="en-US" sz="9600" dirty="0">
                <a:latin typeface="华文楷体" panose="02010600040101010101" charset="-122"/>
                <a:ea typeface="华文楷体" panose="02010600040101010101" charset="-122"/>
                <a:cs typeface="华文楷体" panose="02010600040101010101" charset="-122"/>
                <a:sym typeface="+mn-ea"/>
              </a:rPr>
              <a:t>，</a:t>
            </a:r>
            <a:r>
              <a:rPr lang="zh-CN" altLang="zh-CN" sz="9600" dirty="0">
                <a:latin typeface="华文楷体" panose="02010600040101010101" charset="-122"/>
                <a:ea typeface="华文楷体" panose="02010600040101010101" charset="-122"/>
                <a:cs typeface="华文楷体" panose="02010600040101010101" charset="-122"/>
                <a:sym typeface="+mn-ea"/>
              </a:rPr>
              <a:t>南大一附院</a:t>
            </a:r>
            <a:r>
              <a:rPr lang="zh-CN" altLang="zh-CN" sz="9600" noProof="1">
                <a:latin typeface="华文楷体" panose="02010600040101010101" charset="-122"/>
                <a:ea typeface="华文楷体" panose="02010600040101010101" charset="-122"/>
                <a:cs typeface="华文楷体" panose="02010600040101010101" charset="-122"/>
                <a:sym typeface="+mn-ea"/>
              </a:rPr>
              <a:t>神经</a:t>
            </a:r>
            <a:r>
              <a:rPr lang="zh-CN" altLang="en-US" sz="9600" noProof="1">
                <a:latin typeface="华文楷体" panose="02010600040101010101" charset="-122"/>
                <a:ea typeface="华文楷体" panose="02010600040101010101" charset="-122"/>
                <a:cs typeface="华文楷体" panose="02010600040101010101" charset="-122"/>
                <a:sym typeface="+mn-ea"/>
              </a:rPr>
              <a:t>内科科副主任，</a:t>
            </a:r>
            <a:r>
              <a:rPr lang="zh-CN" altLang="zh-CN" sz="9600" dirty="0">
                <a:latin typeface="华文楷体" panose="02010600040101010101" charset="-122"/>
                <a:ea typeface="华文楷体" panose="02010600040101010101" charset="-122"/>
                <a:cs typeface="华文楷体" panose="02010600040101010101" charset="-122"/>
                <a:sym typeface="+mn-ea"/>
              </a:rPr>
              <a:t>医学</a:t>
            </a:r>
            <a:r>
              <a:rPr lang="zh-CN" altLang="zh-CN" sz="9600" noProof="1">
                <a:latin typeface="华文楷体" panose="02010600040101010101" charset="-122"/>
                <a:ea typeface="华文楷体" panose="02010600040101010101" charset="-122"/>
                <a:cs typeface="华文楷体" panose="02010600040101010101" charset="-122"/>
                <a:sym typeface="+mn-ea"/>
              </a:rPr>
              <a:t>博士，主任医师，</a:t>
            </a:r>
            <a:r>
              <a:rPr lang="zh-CN" altLang="en-US" sz="9600" noProof="1">
                <a:latin typeface="华文楷体" panose="02010600040101010101" charset="-122"/>
                <a:ea typeface="华文楷体" panose="02010600040101010101" charset="-122"/>
                <a:cs typeface="华文楷体" panose="02010600040101010101" charset="-122"/>
                <a:sym typeface="+mn-ea"/>
              </a:rPr>
              <a:t>副教授，硕士</a:t>
            </a:r>
            <a:r>
              <a:rPr lang="zh-CN" altLang="zh-CN" sz="9600" dirty="0">
                <a:latin typeface="华文楷体" panose="02010600040101010101" charset="-122"/>
                <a:ea typeface="华文楷体" panose="02010600040101010101" charset="-122"/>
                <a:cs typeface="华文楷体" panose="02010600040101010101" charset="-122"/>
                <a:sym typeface="+mn-ea"/>
              </a:rPr>
              <a:t>研究生</a:t>
            </a:r>
            <a:r>
              <a:rPr lang="zh-CN" altLang="zh-CN" sz="9600" noProof="1">
                <a:latin typeface="华文楷体" panose="02010600040101010101" charset="-122"/>
                <a:ea typeface="华文楷体" panose="02010600040101010101" charset="-122"/>
                <a:cs typeface="华文楷体" panose="02010600040101010101" charset="-122"/>
                <a:sym typeface="+mn-ea"/>
              </a:rPr>
              <a:t>导</a:t>
            </a:r>
            <a:r>
              <a:rPr lang="zh-CN" altLang="zh-CN" sz="9600" dirty="0">
                <a:latin typeface="华文楷体" panose="02010600040101010101" charset="-122"/>
                <a:ea typeface="华文楷体" panose="02010600040101010101" charset="-122"/>
                <a:cs typeface="华文楷体" panose="02010600040101010101" charset="-122"/>
                <a:sym typeface="+mn-ea"/>
              </a:rPr>
              <a:t>师</a:t>
            </a:r>
            <a:endParaRPr lang="en-US" altLang="zh-CN" sz="9600" dirty="0">
              <a:latin typeface="华文楷体" panose="02010600040101010101" charset="-122"/>
              <a:ea typeface="华文楷体" panose="02010600040101010101" charset="-122"/>
              <a:cs typeface="华文楷体" panose="02010600040101010101" charset="-122"/>
              <a:sym typeface="+mn-ea"/>
            </a:endParaRPr>
          </a:p>
          <a:p>
            <a:pPr marL="285750" indent="-285750">
              <a:lnSpc>
                <a:spcPct val="150000"/>
              </a:lnSpc>
              <a:buFont typeface="Wingdings" panose="05000000000000000000" pitchFamily="2" charset="2"/>
              <a:buChar char="Ø"/>
              <a:defRPr/>
            </a:pPr>
            <a:r>
              <a:rPr lang="zh-CN" altLang="en-US" sz="5500" noProof="1">
                <a:latin typeface="华文楷体" panose="02010600040101010101" charset="-122"/>
                <a:ea typeface="华文楷体" panose="02010600040101010101" charset="-122"/>
                <a:cs typeface="华文楷体" panose="02010600040101010101" charset="-122"/>
                <a:sym typeface="+mn-ea"/>
              </a:rPr>
              <a:t>国家互联网+移动卒中救治联盟委员，中国卒中学会第二届青年理事会理事，江西省医学会神经病学分会第八届委员会青年委员会副主任委员，江西省研究型医院学会卒中分会青年委员会副主任委员，江西省保健学会睡眠医学分会第一届委员会副主任委员，江西省卒中学会脑血管病高危人群管理专业委员会第一届委员会副主任委员，江西省研究型医院学会神经病学分会第一届委员会委员兼秘书长，江西省抗癫痫协会第三届理事会常务理事，江西省预防医学会第二届卒中预防与控制专业委员会常务委员，江西省神经科学学会神经病学基础与临床专业委员会第一届委员会委员，江西省康复医学会脑血管病专业委员会常务委员，江西省研究型医院学会神经感染与神经免疫分会第一届委员会常务委员，中国医药教育协会血管微创医学专业委员会委员</a:t>
            </a:r>
          </a:p>
          <a:p>
            <a:pPr marL="285750" indent="-285750">
              <a:lnSpc>
                <a:spcPct val="150000"/>
              </a:lnSpc>
              <a:buFont typeface="Wingdings" panose="05000000000000000000" pitchFamily="2" charset="2"/>
              <a:buChar char="Ø"/>
              <a:defRPr/>
            </a:pPr>
            <a:r>
              <a:rPr lang="zh-CN" altLang="en-US" sz="5600" noProof="1">
                <a:latin typeface="华文楷体" panose="02010600040101010101" charset="-122"/>
                <a:ea typeface="华文楷体" panose="02010600040101010101" charset="-122"/>
                <a:cs typeface="华文楷体" panose="02010600040101010101" charset="-122"/>
                <a:sym typeface="+mn-ea"/>
              </a:rPr>
              <a:t>近年主持并参与国家自然基金，省市级基金10余项，发表SCI、中华核心期刊医学论文10余篇。</a:t>
            </a:r>
            <a:endParaRPr lang="en-US" altLang="zh-CN" sz="5600" noProof="1">
              <a:latin typeface="华文楷体" panose="02010600040101010101" charset="-122"/>
              <a:ea typeface="华文楷体" panose="02010600040101010101" charset="-122"/>
              <a:cs typeface="华文楷体" panose="02010600040101010101" charset="-122"/>
              <a:sym typeface="+mn-ea"/>
            </a:endParaRPr>
          </a:p>
          <a:p>
            <a:pPr marL="285750" indent="-285750">
              <a:lnSpc>
                <a:spcPct val="120000"/>
              </a:lnSpc>
              <a:buFont typeface="Wingdings" panose="05000000000000000000" pitchFamily="2" charset="2"/>
              <a:buChar char="Ø"/>
              <a:defRPr/>
            </a:pPr>
            <a:r>
              <a:rPr lang="zh-CN" altLang="en-US" sz="9600" b="1" noProof="1">
                <a:latin typeface="华文楷体" panose="02010600040101010101" charset="-122"/>
                <a:ea typeface="华文楷体" panose="02010600040101010101" charset="-122"/>
                <a:cs typeface="华文楷体" panose="02010600040101010101" charset="-122"/>
                <a:sym typeface="+mn-ea"/>
              </a:rPr>
              <a:t>擅长：神经介入，脑血管病，癫痫等发作性疾病的诊治及脑电图技术的临床应用。 </a:t>
            </a:r>
            <a:endParaRPr lang="en-US" altLang="zh-CN" sz="9600" b="1" noProof="1">
              <a:latin typeface="华文楷体" panose="02010600040101010101" charset="-122"/>
              <a:ea typeface="华文楷体" panose="02010600040101010101" charset="-122"/>
              <a:cs typeface="华文楷体" panose="02010600040101010101" charset="-122"/>
              <a:sym typeface="+mn-ea"/>
            </a:endParaRPr>
          </a:p>
          <a:p>
            <a:pPr marL="285750" indent="-285750">
              <a:lnSpc>
                <a:spcPct val="120000"/>
              </a:lnSpc>
              <a:buFont typeface="Wingdings" panose="05000000000000000000" pitchFamily="2" charset="2"/>
              <a:buChar char="Ø"/>
              <a:defRPr/>
            </a:pPr>
            <a:r>
              <a:rPr lang="en-US" altLang="zh-CN" sz="9600" b="1" noProof="1">
                <a:latin typeface="华文楷体" panose="02010600040101010101" charset="-122"/>
                <a:ea typeface="华文楷体" panose="02010600040101010101" charset="-122"/>
                <a:cs typeface="华文楷体" panose="02010600040101010101" charset="-122"/>
                <a:sym typeface="+mn-ea"/>
              </a:rPr>
              <a:t>13970935284</a:t>
            </a:r>
            <a:endParaRPr lang="zh-CN" altLang="en-US" sz="9600" b="1" noProof="1">
              <a:latin typeface="华文楷体" panose="02010600040101010101" charset="-122"/>
              <a:ea typeface="华文楷体" panose="02010600040101010101" charset="-122"/>
              <a:cs typeface="华文楷体" panose="02010600040101010101" charset="-122"/>
              <a:sym typeface="+mn-ea"/>
            </a:endParaRPr>
          </a:p>
          <a:p>
            <a:endParaRPr lang="zh-CN" altLang="en-US" dirty="0"/>
          </a:p>
        </p:txBody>
      </p:sp>
      <p:pic>
        <p:nvPicPr>
          <p:cNvPr id="4" name="Picture 2" descr="C:\Users\xyq21\Desktop\南大一附院院徽.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1175" y="176929"/>
            <a:ext cx="3552825" cy="828675"/>
          </a:xfrm>
          <a:prstGeom prst="rect">
            <a:avLst/>
          </a:prstGeom>
          <a:noFill/>
          <a:effectLst>
            <a:glow>
              <a:schemeClr val="accent3">
                <a:satMod val="175000"/>
                <a:alpha val="40000"/>
              </a:schemeClr>
            </a:glow>
            <a:softEdge rad="266700"/>
          </a:effectLst>
          <a:extLst>
            <a:ext uri="{909E8E84-426E-40DD-AFC4-6F175D3DCCD1}">
              <a14:hiddenFill xmlns:a14="http://schemas.microsoft.com/office/drawing/2010/main">
                <a:solidFill>
                  <a:srgbClr val="FFFFFF"/>
                </a:solidFill>
              </a14:hiddenFill>
            </a:ext>
          </a:extLst>
        </p:spPr>
      </p:pic>
      <p:pic>
        <p:nvPicPr>
          <p:cNvPr id="5" name="图片 1" descr="微信图片_2018113000030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1916832"/>
            <a:ext cx="1639888"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324247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7128,&quot;width&quot;:4755}"/>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0800,&quot;width&quot;:7663}"/>
  <p:tag name="PA" val="v5.2.1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931</TotalTime>
  <Words>1660</Words>
  <Application>Microsoft Office PowerPoint</Application>
  <PresentationFormat>全屏显示(4:3)</PresentationFormat>
  <Paragraphs>90</Paragraphs>
  <Slides>16</Slides>
  <Notes>0</Notes>
  <HiddenSlides>0</HiddenSlides>
  <MMClips>0</MMClips>
  <ScaleCrop>false</ScaleCrop>
  <HeadingPairs>
    <vt:vector size="4" baseType="variant">
      <vt:variant>
        <vt:lpstr>主题</vt:lpstr>
      </vt:variant>
      <vt:variant>
        <vt:i4>1</vt:i4>
      </vt:variant>
      <vt:variant>
        <vt:lpstr>幻灯片标题</vt:lpstr>
      </vt:variant>
      <vt:variant>
        <vt:i4>16</vt:i4>
      </vt:variant>
    </vt:vector>
  </HeadingPairs>
  <TitlesOfParts>
    <vt:vector size="17" baseType="lpstr">
      <vt:lpstr>Office 主题​​</vt:lpstr>
      <vt:lpstr>神经内科导师介绍</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神经内科介绍</dc:title>
  <dc:creator>YingQiong Xiong</dc:creator>
  <cp:lastModifiedBy>YingQiong Xiong</cp:lastModifiedBy>
  <cp:revision>30</cp:revision>
  <dcterms:created xsi:type="dcterms:W3CDTF">2021-09-24T05:01:18Z</dcterms:created>
  <dcterms:modified xsi:type="dcterms:W3CDTF">2023-07-11T16:16:46Z</dcterms:modified>
</cp:coreProperties>
</file>