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2" r:id="rId5"/>
    <p:sldId id="259" r:id="rId6"/>
    <p:sldId id="272" r:id="rId7"/>
    <p:sldId id="273" r:id="rId8"/>
    <p:sldId id="260" r:id="rId9"/>
    <p:sldId id="261" r:id="rId10"/>
    <p:sldId id="263" r:id="rId11"/>
    <p:sldId id="264" r:id="rId12"/>
    <p:sldId id="275" r:id="rId13"/>
    <p:sldId id="265" r:id="rId14"/>
    <p:sldId id="276" r:id="rId15"/>
    <p:sldId id="266" r:id="rId16"/>
    <p:sldId id="278" r:id="rId17"/>
    <p:sldId id="268" r:id="rId18"/>
  </p:sldIdLst>
  <p:sldSz cx="12192000" cy="6858000"/>
  <p:notesSz cx="6858000" cy="9144000"/>
  <p:custDataLst>
    <p:tags r:id="rId2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_jie1@wuxiapptec.com" initials="l" lastIdx="12" clrIdx="0"/>
  <p:cmAuthor id="2" name="wu_ling" initials="w" lastIdx="5" clrIdx="1"/>
  <p:cmAuthor id="3" name="Administrator" initials="A" lastIdx="3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95F2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3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tags" Target="tags/tag80.xml"/><Relationship Id="rId22" Type="http://schemas.openxmlformats.org/officeDocument/2006/relationships/commentAuthors" Target="commentAuthors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64.xml"/><Relationship Id="rId3" Type="http://schemas.openxmlformats.org/officeDocument/2006/relationships/image" Target="../media/image2.png"/><Relationship Id="rId2" Type="http://schemas.openxmlformats.org/officeDocument/2006/relationships/tags" Target="../tags/tag63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7.xml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79.xml"/><Relationship Id="rId2" Type="http://schemas.openxmlformats.org/officeDocument/2006/relationships/image" Target="../media/image5.jpeg"/><Relationship Id="rId1" Type="http://schemas.openxmlformats.org/officeDocument/2006/relationships/tags" Target="../tags/tag78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5.xml"/><Relationship Id="rId2" Type="http://schemas.openxmlformats.org/officeDocument/2006/relationships/image" Target="../media/image4.jpeg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8575" y="831850"/>
            <a:ext cx="4109085" cy="821055"/>
          </a:xfrm>
          <a:prstGeom prst="rect">
            <a:avLst/>
          </a:prstGeom>
        </p:spPr>
      </p:pic>
      <p:sp>
        <p:nvSpPr>
          <p:cNvPr id="4" name="标题 1"/>
          <p:cNvSpPr>
            <a:spLocks noGrp="1"/>
          </p:cNvSpPr>
          <p:nvPr/>
        </p:nvSpPr>
        <p:spPr>
          <a:xfrm>
            <a:off x="955040" y="2261235"/>
            <a:ext cx="10042525" cy="11772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sz="2800" b="1" dirty="0">
                <a:solidFill>
                  <a:srgbClr val="C00000"/>
                </a:solidFill>
              </a:rPr>
              <a:t>项目名称：</a:t>
            </a:r>
            <a:endParaRPr lang="zh-CN" sz="2800" b="1" dirty="0">
              <a:solidFill>
                <a:srgbClr val="C00000"/>
              </a:solidFill>
            </a:endParaRPr>
          </a:p>
        </p:txBody>
      </p:sp>
      <p:sp>
        <p:nvSpPr>
          <p:cNvPr id="6" name="标题 1"/>
          <p:cNvSpPr txBox="1"/>
          <p:nvPr/>
        </p:nvSpPr>
        <p:spPr>
          <a:xfrm>
            <a:off x="4023995" y="4046220"/>
            <a:ext cx="6973570" cy="16484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zh-CN" altLang="en-US" sz="2400" b="1" dirty="0">
                <a:solidFill>
                  <a:srgbClr val="C00000"/>
                </a:solidFill>
              </a:rPr>
              <a:t>承担科室：</a:t>
            </a:r>
            <a:endParaRPr lang="zh-CN" altLang="en-US" sz="2400" b="1" dirty="0">
              <a:solidFill>
                <a:srgbClr val="C00000"/>
              </a:solidFill>
            </a:endParaRPr>
          </a:p>
          <a:p>
            <a:pPr algn="l">
              <a:lnSpc>
                <a:spcPct val="150000"/>
              </a:lnSpc>
            </a:pPr>
            <a:r>
              <a:rPr lang="zh-CN" altLang="en-US" sz="2400" b="1" dirty="0">
                <a:solidFill>
                  <a:srgbClr val="C00000"/>
                </a:solidFill>
              </a:rPr>
              <a:t>主要研究者：</a:t>
            </a:r>
            <a:endParaRPr lang="zh-CN" altLang="en-US" sz="2400" b="1" dirty="0">
              <a:solidFill>
                <a:srgbClr val="C00000"/>
              </a:solidFill>
            </a:endParaRPr>
          </a:p>
          <a:p>
            <a:pPr algn="l">
              <a:lnSpc>
                <a:spcPct val="150000"/>
              </a:lnSpc>
            </a:pPr>
            <a:r>
              <a:rPr lang="zh-CN" altLang="en-US" sz="2400" b="1" dirty="0">
                <a:solidFill>
                  <a:srgbClr val="C00000"/>
                </a:solidFill>
              </a:rPr>
              <a:t>汇报人：</a:t>
            </a:r>
            <a:endParaRPr lang="zh-CN" altLang="en-US" sz="2400" b="1" dirty="0">
              <a:solidFill>
                <a:srgbClr val="C00000"/>
              </a:solidFill>
            </a:endParaRPr>
          </a:p>
        </p:txBody>
      </p:sp>
      <p:pic>
        <p:nvPicPr>
          <p:cNvPr id="7" name="图片 6" descr="东湖建筑剪影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 cstate="print"/>
          <a:stretch>
            <a:fillRect/>
          </a:stretch>
        </p:blipFill>
        <p:spPr>
          <a:xfrm>
            <a:off x="0" y="4046220"/>
            <a:ext cx="4406900" cy="2811780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08330" y="608330"/>
            <a:ext cx="11351260" cy="705485"/>
          </a:xfrm>
        </p:spPr>
        <p:txBody>
          <a:bodyPr>
            <a:normAutofit/>
          </a:bodyPr>
          <a:p>
            <a:pPr algn="l">
              <a:buClrTx/>
              <a:buSzTx/>
              <a:buFontTx/>
            </a:pPr>
            <a:r>
              <a:rPr lang="zh-CN" altLang="en-US" sz="3600" noProof="0" dirty="0">
                <a:latin typeface="微软雅黑" panose="020B0503020204020204" charset="-122"/>
                <a:ea typeface="微软雅黑" panose="020B0503020204020204" charset="-122"/>
                <a:cs typeface="+mn-cs"/>
              </a:rPr>
              <a:t>干预措施</a:t>
            </a:r>
            <a:r>
              <a:rPr lang="en-US" altLang="zh-CN" sz="3600" noProof="0" dirty="0">
                <a:latin typeface="微软雅黑" panose="020B0503020204020204" charset="-122"/>
                <a:ea typeface="微软雅黑" panose="020B0503020204020204" charset="-122"/>
                <a:cs typeface="+mn-cs"/>
              </a:rPr>
              <a:t>/</a:t>
            </a:r>
            <a:r>
              <a:rPr lang="zh-CN" altLang="en-US" sz="3600" noProof="0" dirty="0">
                <a:latin typeface="微软雅黑" panose="020B0503020204020204" charset="-122"/>
                <a:ea typeface="微软雅黑" panose="020B0503020204020204" charset="-122"/>
                <a:cs typeface="+mn-cs"/>
              </a:rPr>
              <a:t>治疗方案</a:t>
            </a:r>
            <a:r>
              <a:rPr lang="zh-CN" altLang="en-US" sz="2000" b="0" i="1" noProof="0" dirty="0">
                <a:solidFill>
                  <a:schemeClr val="tx2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（简要描述不同组别干预措施的实施</a:t>
            </a:r>
            <a:r>
              <a:rPr lang="zh-CN" altLang="en-US" sz="2000" b="0" i="1" noProof="0" dirty="0">
                <a:solidFill>
                  <a:schemeClr val="tx2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方案）</a:t>
            </a:r>
            <a:endParaRPr lang="zh-CN" altLang="en-US" sz="2000" b="0" i="1" noProof="0" dirty="0">
              <a:solidFill>
                <a:schemeClr val="tx2">
                  <a:lumMod val="50000"/>
                  <a:lumOff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cs"/>
              <a:sym typeface="+mn-ea"/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591185" y="1185545"/>
            <a:ext cx="11368405" cy="5255895"/>
          </a:xfrm>
        </p:spPr>
        <p:txBody>
          <a:bodyPr/>
          <a:p>
            <a:pPr marL="0" indent="0" algn="l" defTabSz="914400" eaLnBrk="1" fontAlgn="auto" hangingPunct="1">
              <a:lnSpc>
                <a:spcPct val="240000"/>
              </a:lnSpc>
              <a:buClrTx/>
              <a:buSzTx/>
              <a:buFontTx/>
              <a:buNone/>
            </a:pPr>
            <a:r>
              <a:rPr lang="en-US" altLang="zh-CN" sz="24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、</a:t>
            </a:r>
            <a:r>
              <a:rPr lang="zh-CN" sz="24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试验组：</a:t>
            </a:r>
            <a:endParaRPr lang="zh-CN" sz="24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 algn="l" defTabSz="914400" eaLnBrk="1" fontAlgn="auto" hangingPunct="1">
              <a:lnSpc>
                <a:spcPct val="240000"/>
              </a:lnSpc>
              <a:buClrTx/>
              <a:buSzTx/>
              <a:buFontTx/>
              <a:buNone/>
            </a:pPr>
            <a:endParaRPr lang="zh-CN" sz="24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 algn="l" defTabSz="914400" eaLnBrk="1" fontAlgn="auto" hangingPunct="1">
              <a:lnSpc>
                <a:spcPct val="240000"/>
              </a:lnSpc>
              <a:buClrTx/>
              <a:buSzTx/>
              <a:buFontTx/>
              <a:buNone/>
            </a:pPr>
            <a:r>
              <a:rPr lang="en-US" altLang="zh-CN" sz="24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、</a:t>
            </a:r>
            <a:r>
              <a:rPr lang="zh-CN" sz="24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对照组：</a:t>
            </a:r>
            <a:endParaRPr lang="zh-CN" sz="24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/>
        </p:nvSpPr>
        <p:spPr>
          <a:xfrm>
            <a:off x="798195" y="521335"/>
            <a:ext cx="6573520" cy="934720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noProof="0" dirty="0"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研究流程</a:t>
            </a:r>
            <a:r>
              <a:rPr lang="zh-CN" altLang="en-US" sz="2000" b="0" i="1" noProof="0" dirty="0">
                <a:solidFill>
                  <a:schemeClr val="tx2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（关键访视流程及访视内容）</a:t>
            </a:r>
            <a:endParaRPr kumimoji="0" lang="zh-CN" altLang="en-US" sz="2000" b="0" i="1" kern="1200" cap="none" normalizeH="0" baseline="0" noProof="0" dirty="0">
              <a:solidFill>
                <a:schemeClr val="tx2">
                  <a:lumMod val="50000"/>
                  <a:lumOff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cs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68630" y="438150"/>
            <a:ext cx="3584575" cy="705485"/>
          </a:xfrm>
        </p:spPr>
        <p:txBody>
          <a:bodyPr/>
          <a:p>
            <a:r>
              <a:rPr lang="zh-CN" altLang="en-US"/>
              <a:t>主要评价指标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p>
            <a:pPr marL="457200" indent="-457200" algn="l" defTabSz="914400" eaLnBrk="1" fontAlgn="auto" hangingPunct="1">
              <a:lnSpc>
                <a:spcPct val="240000"/>
              </a:lnSpc>
              <a:buClrTx/>
              <a:buSzTx/>
              <a:buFontTx/>
              <a:buAutoNum type="arabicPeriod"/>
            </a:pPr>
            <a:r>
              <a:rPr lang="zh-CN" sz="24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主要评价指标</a:t>
            </a:r>
            <a:endParaRPr lang="zh-CN" sz="24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457200" indent="-457200" algn="l" defTabSz="914400" eaLnBrk="1" fontAlgn="auto" hangingPunct="1">
              <a:lnSpc>
                <a:spcPct val="240000"/>
              </a:lnSpc>
              <a:buClrTx/>
              <a:buSzTx/>
              <a:buFontTx/>
              <a:buAutoNum type="arabicPeriod"/>
            </a:pPr>
            <a:r>
              <a:rPr lang="zh-CN" sz="24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次要评价指标</a:t>
            </a:r>
            <a:endParaRPr lang="zh-CN" sz="24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500450"/>
            <a:ext cx="10969200" cy="705600"/>
          </a:xfrm>
        </p:spPr>
        <p:txBody>
          <a:bodyPr/>
          <a:p>
            <a:r>
              <a:rPr lang="zh-CN" altLang="en-US"/>
              <a:t>样本量估算依据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08330" y="422275"/>
            <a:ext cx="7795895" cy="705485"/>
          </a:xfrm>
        </p:spPr>
        <p:txBody>
          <a:bodyPr>
            <a:normAutofit/>
          </a:bodyPr>
          <a:p>
            <a:r>
              <a:rPr lang="zh-CN" altLang="en-US"/>
              <a:t>可预见风险及处置预案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608330" y="1490345"/>
            <a:ext cx="11000740" cy="4806315"/>
          </a:xfrm>
        </p:spPr>
        <p:txBody>
          <a:bodyPr/>
          <a:p>
            <a:pPr marL="457200" indent="-457200" algn="l" defTabSz="914400" eaLnBrk="1" fontAlgn="auto" hangingPunct="1">
              <a:lnSpc>
                <a:spcPct val="240000"/>
              </a:lnSpc>
              <a:buClrTx/>
              <a:buSzTx/>
              <a:buFontTx/>
              <a:buAutoNum type="arabicPeriod"/>
            </a:pPr>
            <a:r>
              <a:rPr lang="zh-CN" sz="24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可预见风险及处置预案：</a:t>
            </a:r>
            <a:endParaRPr lang="zh-CN" sz="2000" i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indent="0" algn="l" defTabSz="914400" eaLnBrk="1" fontAlgn="auto" hangingPunct="1">
              <a:lnSpc>
                <a:spcPct val="240000"/>
              </a:lnSpc>
              <a:buClrTx/>
              <a:buSzTx/>
              <a:buFontTx/>
              <a:buNone/>
            </a:pPr>
            <a:endParaRPr lang="en-US" altLang="zh-CN" sz="24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 algn="l" defTabSz="914400" eaLnBrk="1" fontAlgn="auto" hangingPunct="1">
              <a:lnSpc>
                <a:spcPct val="240000"/>
              </a:lnSpc>
              <a:buClrTx/>
              <a:buSzTx/>
              <a:buFontTx/>
              <a:buNone/>
            </a:pPr>
            <a:r>
              <a:rPr lang="en-US" altLang="zh-CN" sz="24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2. </a:t>
            </a: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受益</a:t>
            </a:r>
            <a:r>
              <a:rPr lang="en-US" altLang="zh-CN" sz="24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/</a:t>
            </a: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补偿措施：</a:t>
            </a:r>
            <a:endParaRPr lang="zh-CN" altLang="en-US" sz="24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 algn="l" defTabSz="914400" eaLnBrk="1" fontAlgn="auto" hangingPunct="1">
              <a:lnSpc>
                <a:spcPct val="240000"/>
              </a:lnSpc>
              <a:buClrTx/>
              <a:buSzTx/>
              <a:buFontTx/>
              <a:buNone/>
            </a:pPr>
            <a:endParaRPr lang="zh-CN" altLang="en-US" sz="2400" b="1" i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453460"/>
            <a:ext cx="10969200" cy="705600"/>
          </a:xfrm>
        </p:spPr>
        <p:txBody>
          <a:bodyPr/>
          <a:p>
            <a:r>
              <a:rPr lang="zh-CN" altLang="en-US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研究</a:t>
            </a:r>
            <a:r>
              <a:rPr lang="zh-CN" altLang="en-US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经费</a:t>
            </a:r>
            <a:r>
              <a:rPr lang="en-US" altLang="zh-CN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/</a:t>
            </a:r>
            <a:r>
              <a:rPr lang="zh-CN" altLang="en-US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药物来源说明及研究可能存在的问题</a:t>
            </a:r>
            <a:endParaRPr lang="zh-CN" altLang="en-US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Picture 2" descr="C:\Users\Administrator\Desktop\南大一附院LOGO源文件20190304\南大一附院LOGO源文件20190304\LOGO源文件\JPG格式\南大一附院LOGO源文件（JPG格式）-01 (2).jp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295" y="1483360"/>
            <a:ext cx="2600325" cy="26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标题 5"/>
          <p:cNvSpPr>
            <a:spLocks noGrp="1"/>
          </p:cNvSpPr>
          <p:nvPr/>
        </p:nvSpPr>
        <p:spPr>
          <a:xfrm>
            <a:off x="626110" y="4554220"/>
            <a:ext cx="10679430" cy="114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sz="5400" b="1"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sz="5400" b="1"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谢</a:t>
            </a:r>
            <a:r>
              <a:rPr lang="en-US" altLang="zh-CN" sz="5400" b="1"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</a:t>
            </a:r>
            <a:r>
              <a:rPr lang="zh-CN" sz="5400" b="1">
                <a:solidFill>
                  <a:srgbClr val="0070C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谢！</a:t>
            </a:r>
            <a:endParaRPr lang="zh-CN" sz="5400" b="1">
              <a:solidFill>
                <a:srgbClr val="0070C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3" name="图片 22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1127" y="718089"/>
            <a:ext cx="3423173" cy="684000"/>
          </a:xfrm>
          <a:prstGeom prst="rect">
            <a:avLst/>
          </a:prstGeom>
        </p:spPr>
      </p:pic>
      <p:grpSp>
        <p:nvGrpSpPr>
          <p:cNvPr id="17" name="组合 16"/>
          <p:cNvGrpSpPr/>
          <p:nvPr/>
        </p:nvGrpSpPr>
        <p:grpSpPr>
          <a:xfrm>
            <a:off x="5481028" y="2139541"/>
            <a:ext cx="671034" cy="646768"/>
            <a:chOff x="6600960" y="1066478"/>
            <a:chExt cx="671034" cy="646768"/>
          </a:xfrm>
        </p:grpSpPr>
        <p:grpSp>
          <p:nvGrpSpPr>
            <p:cNvPr id="19" name="组合 18"/>
            <p:cNvGrpSpPr/>
            <p:nvPr/>
          </p:nvGrpSpPr>
          <p:grpSpPr>
            <a:xfrm>
              <a:off x="6600960" y="1066478"/>
              <a:ext cx="671034" cy="646768"/>
              <a:chOff x="4619624" y="899160"/>
              <a:chExt cx="1656284" cy="1596390"/>
            </a:xfrm>
          </p:grpSpPr>
          <p:grpSp>
            <p:nvGrpSpPr>
              <p:cNvPr id="22" name="组合 21"/>
              <p:cNvGrpSpPr/>
              <p:nvPr/>
            </p:nvGrpSpPr>
            <p:grpSpPr>
              <a:xfrm>
                <a:off x="5317644" y="899160"/>
                <a:ext cx="958264" cy="1596390"/>
                <a:chOff x="5747335" y="589066"/>
                <a:chExt cx="958264" cy="1906484"/>
              </a:xfrm>
            </p:grpSpPr>
            <p:sp>
              <p:nvSpPr>
                <p:cNvPr id="27" name="任意多边形: 形状 26"/>
                <p:cNvSpPr/>
                <p:nvPr/>
              </p:nvSpPr>
              <p:spPr>
                <a:xfrm>
                  <a:off x="5747335" y="590550"/>
                  <a:ext cx="958264" cy="1905000"/>
                </a:xfrm>
                <a:custGeom>
                  <a:avLst/>
                  <a:gdLst>
                    <a:gd name="connsiteX0" fmla="*/ 647700 w 1314450"/>
                    <a:gd name="connsiteY0" fmla="*/ 0 h 1905000"/>
                    <a:gd name="connsiteX1" fmla="*/ 1314450 w 1314450"/>
                    <a:gd name="connsiteY1" fmla="*/ 0 h 1905000"/>
                    <a:gd name="connsiteX2" fmla="*/ 1314450 w 1314450"/>
                    <a:gd name="connsiteY2" fmla="*/ 1905000 h 1905000"/>
                    <a:gd name="connsiteX3" fmla="*/ 0 w 1314450"/>
                    <a:gd name="connsiteY3" fmla="*/ 1905000 h 1905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314450" h="1905000">
                      <a:moveTo>
                        <a:pt x="647700" y="0"/>
                      </a:moveTo>
                      <a:lnTo>
                        <a:pt x="1314450" y="0"/>
                      </a:lnTo>
                      <a:lnTo>
                        <a:pt x="1314450" y="1905000"/>
                      </a:lnTo>
                      <a:lnTo>
                        <a:pt x="0" y="1905000"/>
                      </a:lnTo>
                    </a:path>
                  </a:pathLst>
                </a:cu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latin typeface="微软雅黑" panose="020B0503020204020204" charset="-122"/>
                    <a:ea typeface="微软雅黑" panose="020B0503020204020204" charset="-122"/>
                    <a:sym typeface="字魂105号-简雅黑" panose="00000500000000000000" pitchFamily="2" charset="-122"/>
                  </a:endParaRPr>
                </a:p>
              </p:txBody>
            </p:sp>
            <p:sp>
              <p:nvSpPr>
                <p:cNvPr id="28" name="任意多边形: 形状 27"/>
                <p:cNvSpPr/>
                <p:nvPr/>
              </p:nvSpPr>
              <p:spPr>
                <a:xfrm>
                  <a:off x="6305798" y="589066"/>
                  <a:ext cx="391885" cy="819397"/>
                </a:xfrm>
                <a:custGeom>
                  <a:avLst/>
                  <a:gdLst>
                    <a:gd name="connsiteX0" fmla="*/ 0 w 391885"/>
                    <a:gd name="connsiteY0" fmla="*/ 0 h 819397"/>
                    <a:gd name="connsiteX1" fmla="*/ 391885 w 391885"/>
                    <a:gd name="connsiteY1" fmla="*/ 0 h 819397"/>
                    <a:gd name="connsiteX2" fmla="*/ 391885 w 391885"/>
                    <a:gd name="connsiteY2" fmla="*/ 819397 h 8193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91885" h="819397">
                      <a:moveTo>
                        <a:pt x="0" y="0"/>
                      </a:moveTo>
                      <a:lnTo>
                        <a:pt x="391885" y="0"/>
                      </a:lnTo>
                      <a:lnTo>
                        <a:pt x="391885" y="819397"/>
                      </a:lnTo>
                    </a:path>
                  </a:pathLst>
                </a:cu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latin typeface="微软雅黑" panose="020B0503020204020204" charset="-122"/>
                    <a:ea typeface="微软雅黑" panose="020B0503020204020204" charset="-122"/>
                    <a:sym typeface="字魂105号-简雅黑" panose="00000500000000000000" pitchFamily="2" charset="-122"/>
                  </a:endParaRPr>
                </a:p>
              </p:txBody>
            </p:sp>
          </p:grpSp>
          <p:grpSp>
            <p:nvGrpSpPr>
              <p:cNvPr id="24" name="组合 23"/>
              <p:cNvGrpSpPr/>
              <p:nvPr/>
            </p:nvGrpSpPr>
            <p:grpSpPr>
              <a:xfrm flipH="1" flipV="1">
                <a:off x="4619624" y="899160"/>
                <a:ext cx="957263" cy="1596390"/>
                <a:chOff x="5748337" y="589066"/>
                <a:chExt cx="957263" cy="1906484"/>
              </a:xfrm>
            </p:grpSpPr>
            <p:sp>
              <p:nvSpPr>
                <p:cNvPr id="25" name="任意多边形: 形状 24"/>
                <p:cNvSpPr/>
                <p:nvPr/>
              </p:nvSpPr>
              <p:spPr>
                <a:xfrm>
                  <a:off x="5748337" y="590550"/>
                  <a:ext cx="957263" cy="1905000"/>
                </a:xfrm>
                <a:custGeom>
                  <a:avLst/>
                  <a:gdLst>
                    <a:gd name="connsiteX0" fmla="*/ 647700 w 1314450"/>
                    <a:gd name="connsiteY0" fmla="*/ 0 h 1905000"/>
                    <a:gd name="connsiteX1" fmla="*/ 1314450 w 1314450"/>
                    <a:gd name="connsiteY1" fmla="*/ 0 h 1905000"/>
                    <a:gd name="connsiteX2" fmla="*/ 1314450 w 1314450"/>
                    <a:gd name="connsiteY2" fmla="*/ 1905000 h 1905000"/>
                    <a:gd name="connsiteX3" fmla="*/ 0 w 1314450"/>
                    <a:gd name="connsiteY3" fmla="*/ 1905000 h 1905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314450" h="1905000">
                      <a:moveTo>
                        <a:pt x="647700" y="0"/>
                      </a:moveTo>
                      <a:lnTo>
                        <a:pt x="1314450" y="0"/>
                      </a:lnTo>
                      <a:lnTo>
                        <a:pt x="1314450" y="1905000"/>
                      </a:lnTo>
                      <a:lnTo>
                        <a:pt x="0" y="1905000"/>
                      </a:lnTo>
                    </a:path>
                  </a:pathLst>
                </a:cu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latin typeface="微软雅黑" panose="020B0503020204020204" charset="-122"/>
                    <a:ea typeface="微软雅黑" panose="020B0503020204020204" charset="-122"/>
                    <a:sym typeface="字魂105号-简雅黑" panose="00000500000000000000" pitchFamily="2" charset="-122"/>
                  </a:endParaRPr>
                </a:p>
              </p:txBody>
            </p:sp>
            <p:sp>
              <p:nvSpPr>
                <p:cNvPr id="26" name="任意多边形: 形状 25"/>
                <p:cNvSpPr/>
                <p:nvPr/>
              </p:nvSpPr>
              <p:spPr>
                <a:xfrm>
                  <a:off x="6305798" y="589066"/>
                  <a:ext cx="391885" cy="819397"/>
                </a:xfrm>
                <a:custGeom>
                  <a:avLst/>
                  <a:gdLst>
                    <a:gd name="connsiteX0" fmla="*/ 0 w 391885"/>
                    <a:gd name="connsiteY0" fmla="*/ 0 h 819397"/>
                    <a:gd name="connsiteX1" fmla="*/ 391885 w 391885"/>
                    <a:gd name="connsiteY1" fmla="*/ 0 h 819397"/>
                    <a:gd name="connsiteX2" fmla="*/ 391885 w 391885"/>
                    <a:gd name="connsiteY2" fmla="*/ 819397 h 8193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91885" h="819397">
                      <a:moveTo>
                        <a:pt x="0" y="0"/>
                      </a:moveTo>
                      <a:lnTo>
                        <a:pt x="391885" y="0"/>
                      </a:lnTo>
                      <a:lnTo>
                        <a:pt x="391885" y="819397"/>
                      </a:lnTo>
                    </a:path>
                  </a:pathLst>
                </a:cu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latin typeface="微软雅黑" panose="020B0503020204020204" charset="-122"/>
                    <a:ea typeface="微软雅黑" panose="020B0503020204020204" charset="-122"/>
                    <a:sym typeface="字魂105号-简雅黑" panose="00000500000000000000" pitchFamily="2" charset="-122"/>
                  </a:endParaRPr>
                </a:p>
              </p:txBody>
            </p:sp>
          </p:grpSp>
        </p:grpSp>
        <p:sp>
          <p:nvSpPr>
            <p:cNvPr id="21" name="文本框 20"/>
            <p:cNvSpPr txBox="1"/>
            <p:nvPr/>
          </p:nvSpPr>
          <p:spPr>
            <a:xfrm>
              <a:off x="6682896" y="1142955"/>
              <a:ext cx="546945" cy="5232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pPr algn="ctr"/>
              <a:r>
                <a:rPr lang="en-US" altLang="zh-CN" sz="2800" b="1" dirty="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字魂105号-简雅黑" panose="00000500000000000000" pitchFamily="2" charset="-122"/>
                </a:rPr>
                <a:t>01</a:t>
              </a:r>
              <a:endParaRPr lang="en-US" altLang="zh-CN" sz="28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字魂105号-简雅黑" panose="00000500000000000000" pitchFamily="2" charset="-122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5477821" y="3204431"/>
            <a:ext cx="671034" cy="646768"/>
            <a:chOff x="6600960" y="2180450"/>
            <a:chExt cx="671034" cy="646768"/>
          </a:xfrm>
        </p:grpSpPr>
        <p:grpSp>
          <p:nvGrpSpPr>
            <p:cNvPr id="31" name="组合 30"/>
            <p:cNvGrpSpPr/>
            <p:nvPr/>
          </p:nvGrpSpPr>
          <p:grpSpPr>
            <a:xfrm>
              <a:off x="6600960" y="2180450"/>
              <a:ext cx="671034" cy="646768"/>
              <a:chOff x="4619624" y="899160"/>
              <a:chExt cx="1656284" cy="1596391"/>
            </a:xfrm>
          </p:grpSpPr>
          <p:grpSp>
            <p:nvGrpSpPr>
              <p:cNvPr id="33" name="组合 32"/>
              <p:cNvGrpSpPr/>
              <p:nvPr/>
            </p:nvGrpSpPr>
            <p:grpSpPr>
              <a:xfrm>
                <a:off x="5317644" y="899160"/>
                <a:ext cx="958264" cy="1596390"/>
                <a:chOff x="5747335" y="589066"/>
                <a:chExt cx="958264" cy="1906484"/>
              </a:xfrm>
            </p:grpSpPr>
            <p:sp>
              <p:nvSpPr>
                <p:cNvPr id="37" name="任意多边形: 形状 36"/>
                <p:cNvSpPr/>
                <p:nvPr/>
              </p:nvSpPr>
              <p:spPr>
                <a:xfrm>
                  <a:off x="5747335" y="590550"/>
                  <a:ext cx="958264" cy="1905000"/>
                </a:xfrm>
                <a:custGeom>
                  <a:avLst/>
                  <a:gdLst>
                    <a:gd name="connsiteX0" fmla="*/ 647700 w 1314450"/>
                    <a:gd name="connsiteY0" fmla="*/ 0 h 1905000"/>
                    <a:gd name="connsiteX1" fmla="*/ 1314450 w 1314450"/>
                    <a:gd name="connsiteY1" fmla="*/ 0 h 1905000"/>
                    <a:gd name="connsiteX2" fmla="*/ 1314450 w 1314450"/>
                    <a:gd name="connsiteY2" fmla="*/ 1905000 h 1905000"/>
                    <a:gd name="connsiteX3" fmla="*/ 0 w 1314450"/>
                    <a:gd name="connsiteY3" fmla="*/ 1905000 h 1905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314450" h="1905000">
                      <a:moveTo>
                        <a:pt x="647700" y="0"/>
                      </a:moveTo>
                      <a:lnTo>
                        <a:pt x="1314450" y="0"/>
                      </a:lnTo>
                      <a:lnTo>
                        <a:pt x="1314450" y="1905000"/>
                      </a:lnTo>
                      <a:lnTo>
                        <a:pt x="0" y="1905000"/>
                      </a:lnTo>
                    </a:path>
                  </a:pathLst>
                </a:cu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latin typeface="微软雅黑" panose="020B0503020204020204" charset="-122"/>
                    <a:ea typeface="微软雅黑" panose="020B0503020204020204" charset="-122"/>
                    <a:sym typeface="字魂105号-简雅黑" panose="00000500000000000000" pitchFamily="2" charset="-122"/>
                  </a:endParaRPr>
                </a:p>
              </p:txBody>
            </p:sp>
            <p:sp>
              <p:nvSpPr>
                <p:cNvPr id="38" name="任意多边形: 形状 37"/>
                <p:cNvSpPr/>
                <p:nvPr/>
              </p:nvSpPr>
              <p:spPr>
                <a:xfrm>
                  <a:off x="6305798" y="589066"/>
                  <a:ext cx="391885" cy="819397"/>
                </a:xfrm>
                <a:custGeom>
                  <a:avLst/>
                  <a:gdLst>
                    <a:gd name="connsiteX0" fmla="*/ 0 w 391885"/>
                    <a:gd name="connsiteY0" fmla="*/ 0 h 819397"/>
                    <a:gd name="connsiteX1" fmla="*/ 391885 w 391885"/>
                    <a:gd name="connsiteY1" fmla="*/ 0 h 819397"/>
                    <a:gd name="connsiteX2" fmla="*/ 391885 w 391885"/>
                    <a:gd name="connsiteY2" fmla="*/ 819397 h 8193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91885" h="819397">
                      <a:moveTo>
                        <a:pt x="0" y="0"/>
                      </a:moveTo>
                      <a:lnTo>
                        <a:pt x="391885" y="0"/>
                      </a:lnTo>
                      <a:lnTo>
                        <a:pt x="391885" y="819397"/>
                      </a:lnTo>
                    </a:path>
                  </a:pathLst>
                </a:cu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latin typeface="微软雅黑" panose="020B0503020204020204" charset="-122"/>
                    <a:ea typeface="微软雅黑" panose="020B0503020204020204" charset="-122"/>
                    <a:sym typeface="字魂105号-简雅黑" panose="00000500000000000000" pitchFamily="2" charset="-122"/>
                  </a:endParaRPr>
                </a:p>
              </p:txBody>
            </p:sp>
          </p:grpSp>
          <p:grpSp>
            <p:nvGrpSpPr>
              <p:cNvPr id="34" name="组合 33"/>
              <p:cNvGrpSpPr/>
              <p:nvPr/>
            </p:nvGrpSpPr>
            <p:grpSpPr>
              <a:xfrm flipH="1" flipV="1">
                <a:off x="4619624" y="899160"/>
                <a:ext cx="957263" cy="1596391"/>
                <a:chOff x="5748337" y="589064"/>
                <a:chExt cx="957263" cy="1906486"/>
              </a:xfrm>
            </p:grpSpPr>
            <p:sp>
              <p:nvSpPr>
                <p:cNvPr id="35" name="任意多边形: 形状 34"/>
                <p:cNvSpPr/>
                <p:nvPr/>
              </p:nvSpPr>
              <p:spPr>
                <a:xfrm>
                  <a:off x="5748337" y="590550"/>
                  <a:ext cx="957263" cy="1905000"/>
                </a:xfrm>
                <a:custGeom>
                  <a:avLst/>
                  <a:gdLst>
                    <a:gd name="connsiteX0" fmla="*/ 647700 w 1314450"/>
                    <a:gd name="connsiteY0" fmla="*/ 0 h 1905000"/>
                    <a:gd name="connsiteX1" fmla="*/ 1314450 w 1314450"/>
                    <a:gd name="connsiteY1" fmla="*/ 0 h 1905000"/>
                    <a:gd name="connsiteX2" fmla="*/ 1314450 w 1314450"/>
                    <a:gd name="connsiteY2" fmla="*/ 1905000 h 1905000"/>
                    <a:gd name="connsiteX3" fmla="*/ 0 w 1314450"/>
                    <a:gd name="connsiteY3" fmla="*/ 1905000 h 1905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314450" h="1905000">
                      <a:moveTo>
                        <a:pt x="647700" y="0"/>
                      </a:moveTo>
                      <a:lnTo>
                        <a:pt x="1314450" y="0"/>
                      </a:lnTo>
                      <a:lnTo>
                        <a:pt x="1314450" y="1905000"/>
                      </a:lnTo>
                      <a:lnTo>
                        <a:pt x="0" y="1905000"/>
                      </a:lnTo>
                    </a:path>
                  </a:pathLst>
                </a:cu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latin typeface="微软雅黑" panose="020B0503020204020204" charset="-122"/>
                    <a:ea typeface="微软雅黑" panose="020B0503020204020204" charset="-122"/>
                    <a:sym typeface="字魂105号-简雅黑" panose="00000500000000000000" pitchFamily="2" charset="-122"/>
                  </a:endParaRPr>
                </a:p>
              </p:txBody>
            </p:sp>
            <p:sp>
              <p:nvSpPr>
                <p:cNvPr id="36" name="任意多边形: 形状 35"/>
                <p:cNvSpPr/>
                <p:nvPr/>
              </p:nvSpPr>
              <p:spPr>
                <a:xfrm>
                  <a:off x="6305797" y="589064"/>
                  <a:ext cx="391885" cy="819399"/>
                </a:xfrm>
                <a:custGeom>
                  <a:avLst/>
                  <a:gdLst>
                    <a:gd name="connsiteX0" fmla="*/ 0 w 391885"/>
                    <a:gd name="connsiteY0" fmla="*/ 0 h 819397"/>
                    <a:gd name="connsiteX1" fmla="*/ 391885 w 391885"/>
                    <a:gd name="connsiteY1" fmla="*/ 0 h 819397"/>
                    <a:gd name="connsiteX2" fmla="*/ 391885 w 391885"/>
                    <a:gd name="connsiteY2" fmla="*/ 819397 h 8193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91885" h="819397">
                      <a:moveTo>
                        <a:pt x="0" y="0"/>
                      </a:moveTo>
                      <a:lnTo>
                        <a:pt x="391885" y="0"/>
                      </a:lnTo>
                      <a:lnTo>
                        <a:pt x="391885" y="819397"/>
                      </a:lnTo>
                    </a:path>
                  </a:pathLst>
                </a:cu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latin typeface="微软雅黑" panose="020B0503020204020204" charset="-122"/>
                    <a:ea typeface="微软雅黑" panose="020B0503020204020204" charset="-122"/>
                    <a:sym typeface="字魂105号-简雅黑" panose="00000500000000000000" pitchFamily="2" charset="-122"/>
                  </a:endParaRPr>
                </a:p>
              </p:txBody>
            </p:sp>
          </p:grpSp>
        </p:grpSp>
        <p:sp>
          <p:nvSpPr>
            <p:cNvPr id="32" name="文本框 31"/>
            <p:cNvSpPr txBox="1"/>
            <p:nvPr/>
          </p:nvSpPr>
          <p:spPr>
            <a:xfrm>
              <a:off x="6682896" y="2256927"/>
              <a:ext cx="546945" cy="5232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pPr algn="ctr"/>
              <a:r>
                <a:rPr lang="en-US" altLang="zh-CN" sz="2800" b="1" dirty="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字魂105号-简雅黑" panose="00000500000000000000" pitchFamily="2" charset="-122"/>
                </a:rPr>
                <a:t>02</a:t>
              </a:r>
              <a:endParaRPr lang="en-US" altLang="zh-CN" sz="28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字魂105号-简雅黑" panose="00000500000000000000" pitchFamily="2" charset="-122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5481028" y="4331740"/>
            <a:ext cx="671034" cy="646768"/>
            <a:chOff x="6600960" y="3294422"/>
            <a:chExt cx="671034" cy="646768"/>
          </a:xfrm>
        </p:grpSpPr>
        <p:grpSp>
          <p:nvGrpSpPr>
            <p:cNvPr id="40" name="组合 39"/>
            <p:cNvGrpSpPr/>
            <p:nvPr/>
          </p:nvGrpSpPr>
          <p:grpSpPr>
            <a:xfrm>
              <a:off x="6600960" y="3294422"/>
              <a:ext cx="671034" cy="646768"/>
              <a:chOff x="4619624" y="899160"/>
              <a:chExt cx="1656284" cy="1596390"/>
            </a:xfrm>
          </p:grpSpPr>
          <p:grpSp>
            <p:nvGrpSpPr>
              <p:cNvPr id="42" name="组合 41"/>
              <p:cNvGrpSpPr/>
              <p:nvPr/>
            </p:nvGrpSpPr>
            <p:grpSpPr>
              <a:xfrm>
                <a:off x="5317644" y="899160"/>
                <a:ext cx="958264" cy="1596390"/>
                <a:chOff x="5747335" y="589066"/>
                <a:chExt cx="958264" cy="1906484"/>
              </a:xfrm>
            </p:grpSpPr>
            <p:sp>
              <p:nvSpPr>
                <p:cNvPr id="46" name="任意多边形: 形状 45"/>
                <p:cNvSpPr/>
                <p:nvPr/>
              </p:nvSpPr>
              <p:spPr>
                <a:xfrm>
                  <a:off x="5747335" y="590550"/>
                  <a:ext cx="958264" cy="1905000"/>
                </a:xfrm>
                <a:custGeom>
                  <a:avLst/>
                  <a:gdLst>
                    <a:gd name="connsiteX0" fmla="*/ 647700 w 1314450"/>
                    <a:gd name="connsiteY0" fmla="*/ 0 h 1905000"/>
                    <a:gd name="connsiteX1" fmla="*/ 1314450 w 1314450"/>
                    <a:gd name="connsiteY1" fmla="*/ 0 h 1905000"/>
                    <a:gd name="connsiteX2" fmla="*/ 1314450 w 1314450"/>
                    <a:gd name="connsiteY2" fmla="*/ 1905000 h 1905000"/>
                    <a:gd name="connsiteX3" fmla="*/ 0 w 1314450"/>
                    <a:gd name="connsiteY3" fmla="*/ 1905000 h 1905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314450" h="1905000">
                      <a:moveTo>
                        <a:pt x="647700" y="0"/>
                      </a:moveTo>
                      <a:lnTo>
                        <a:pt x="1314450" y="0"/>
                      </a:lnTo>
                      <a:lnTo>
                        <a:pt x="1314450" y="1905000"/>
                      </a:lnTo>
                      <a:lnTo>
                        <a:pt x="0" y="1905000"/>
                      </a:lnTo>
                    </a:path>
                  </a:pathLst>
                </a:cu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latin typeface="微软雅黑" panose="020B0503020204020204" charset="-122"/>
                    <a:ea typeface="微软雅黑" panose="020B0503020204020204" charset="-122"/>
                    <a:sym typeface="字魂105号-简雅黑" panose="00000500000000000000" pitchFamily="2" charset="-122"/>
                  </a:endParaRPr>
                </a:p>
              </p:txBody>
            </p:sp>
            <p:sp>
              <p:nvSpPr>
                <p:cNvPr id="47" name="任意多边形: 形状 46"/>
                <p:cNvSpPr/>
                <p:nvPr/>
              </p:nvSpPr>
              <p:spPr>
                <a:xfrm>
                  <a:off x="6305798" y="589066"/>
                  <a:ext cx="391885" cy="819397"/>
                </a:xfrm>
                <a:custGeom>
                  <a:avLst/>
                  <a:gdLst>
                    <a:gd name="connsiteX0" fmla="*/ 0 w 391885"/>
                    <a:gd name="connsiteY0" fmla="*/ 0 h 819397"/>
                    <a:gd name="connsiteX1" fmla="*/ 391885 w 391885"/>
                    <a:gd name="connsiteY1" fmla="*/ 0 h 819397"/>
                    <a:gd name="connsiteX2" fmla="*/ 391885 w 391885"/>
                    <a:gd name="connsiteY2" fmla="*/ 819397 h 8193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91885" h="819397">
                      <a:moveTo>
                        <a:pt x="0" y="0"/>
                      </a:moveTo>
                      <a:lnTo>
                        <a:pt x="391885" y="0"/>
                      </a:lnTo>
                      <a:lnTo>
                        <a:pt x="391885" y="819397"/>
                      </a:lnTo>
                    </a:path>
                  </a:pathLst>
                </a:cu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latin typeface="微软雅黑" panose="020B0503020204020204" charset="-122"/>
                    <a:ea typeface="微软雅黑" panose="020B0503020204020204" charset="-122"/>
                    <a:sym typeface="字魂105号-简雅黑" panose="00000500000000000000" pitchFamily="2" charset="-122"/>
                  </a:endParaRPr>
                </a:p>
              </p:txBody>
            </p:sp>
          </p:grpSp>
          <p:grpSp>
            <p:nvGrpSpPr>
              <p:cNvPr id="43" name="组合 42"/>
              <p:cNvGrpSpPr/>
              <p:nvPr/>
            </p:nvGrpSpPr>
            <p:grpSpPr>
              <a:xfrm flipH="1" flipV="1">
                <a:off x="4619624" y="899160"/>
                <a:ext cx="957263" cy="1596390"/>
                <a:chOff x="5748337" y="589066"/>
                <a:chExt cx="957263" cy="1906484"/>
              </a:xfrm>
            </p:grpSpPr>
            <p:sp>
              <p:nvSpPr>
                <p:cNvPr id="44" name="任意多边形: 形状 43"/>
                <p:cNvSpPr/>
                <p:nvPr/>
              </p:nvSpPr>
              <p:spPr>
                <a:xfrm>
                  <a:off x="5748337" y="590550"/>
                  <a:ext cx="957263" cy="1905000"/>
                </a:xfrm>
                <a:custGeom>
                  <a:avLst/>
                  <a:gdLst>
                    <a:gd name="connsiteX0" fmla="*/ 647700 w 1314450"/>
                    <a:gd name="connsiteY0" fmla="*/ 0 h 1905000"/>
                    <a:gd name="connsiteX1" fmla="*/ 1314450 w 1314450"/>
                    <a:gd name="connsiteY1" fmla="*/ 0 h 1905000"/>
                    <a:gd name="connsiteX2" fmla="*/ 1314450 w 1314450"/>
                    <a:gd name="connsiteY2" fmla="*/ 1905000 h 1905000"/>
                    <a:gd name="connsiteX3" fmla="*/ 0 w 1314450"/>
                    <a:gd name="connsiteY3" fmla="*/ 1905000 h 1905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314450" h="1905000">
                      <a:moveTo>
                        <a:pt x="647700" y="0"/>
                      </a:moveTo>
                      <a:lnTo>
                        <a:pt x="1314450" y="0"/>
                      </a:lnTo>
                      <a:lnTo>
                        <a:pt x="1314450" y="1905000"/>
                      </a:lnTo>
                      <a:lnTo>
                        <a:pt x="0" y="1905000"/>
                      </a:lnTo>
                    </a:path>
                  </a:pathLst>
                </a:cu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latin typeface="微软雅黑" panose="020B0503020204020204" charset="-122"/>
                    <a:ea typeface="微软雅黑" panose="020B0503020204020204" charset="-122"/>
                    <a:sym typeface="字魂105号-简雅黑" panose="00000500000000000000" pitchFamily="2" charset="-122"/>
                  </a:endParaRPr>
                </a:p>
              </p:txBody>
            </p:sp>
            <p:sp>
              <p:nvSpPr>
                <p:cNvPr id="45" name="任意多边形: 形状 44"/>
                <p:cNvSpPr/>
                <p:nvPr/>
              </p:nvSpPr>
              <p:spPr>
                <a:xfrm>
                  <a:off x="6305798" y="589066"/>
                  <a:ext cx="391885" cy="819397"/>
                </a:xfrm>
                <a:custGeom>
                  <a:avLst/>
                  <a:gdLst>
                    <a:gd name="connsiteX0" fmla="*/ 0 w 391885"/>
                    <a:gd name="connsiteY0" fmla="*/ 0 h 819397"/>
                    <a:gd name="connsiteX1" fmla="*/ 391885 w 391885"/>
                    <a:gd name="connsiteY1" fmla="*/ 0 h 819397"/>
                    <a:gd name="connsiteX2" fmla="*/ 391885 w 391885"/>
                    <a:gd name="connsiteY2" fmla="*/ 819397 h 81939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91885" h="819397">
                      <a:moveTo>
                        <a:pt x="0" y="0"/>
                      </a:moveTo>
                      <a:lnTo>
                        <a:pt x="391885" y="0"/>
                      </a:lnTo>
                      <a:lnTo>
                        <a:pt x="391885" y="819397"/>
                      </a:lnTo>
                    </a:path>
                  </a:pathLst>
                </a:cu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  <a:latin typeface="微软雅黑" panose="020B0503020204020204" charset="-122"/>
                    <a:ea typeface="微软雅黑" panose="020B0503020204020204" charset="-122"/>
                    <a:sym typeface="字魂105号-简雅黑" panose="00000500000000000000" pitchFamily="2" charset="-122"/>
                  </a:endParaRPr>
                </a:p>
              </p:txBody>
            </p:sp>
          </p:grpSp>
        </p:grpSp>
        <p:sp>
          <p:nvSpPr>
            <p:cNvPr id="41" name="文本框 40"/>
            <p:cNvSpPr txBox="1"/>
            <p:nvPr/>
          </p:nvSpPr>
          <p:spPr>
            <a:xfrm>
              <a:off x="6682896" y="3370899"/>
              <a:ext cx="546945" cy="52322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pPr algn="ctr"/>
              <a:r>
                <a:rPr lang="en-US" altLang="zh-CN" sz="2800" b="1" dirty="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sym typeface="字魂105号-简雅黑" panose="00000500000000000000" pitchFamily="2" charset="-122"/>
                </a:rPr>
                <a:t>03</a:t>
              </a:r>
              <a:endParaRPr lang="en-US" altLang="zh-CN" sz="28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字魂105号-简雅黑" panose="00000500000000000000" pitchFamily="2" charset="-122"/>
              </a:endParaRPr>
            </a:p>
          </p:txBody>
        </p:sp>
      </p:grpSp>
      <p:sp>
        <p:nvSpPr>
          <p:cNvPr id="48" name="文本框 47"/>
          <p:cNvSpPr txBox="1"/>
          <p:nvPr/>
        </p:nvSpPr>
        <p:spPr>
          <a:xfrm>
            <a:off x="1342931" y="1220600"/>
            <a:ext cx="318579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9600">
                <a:gradFill>
                  <a:gsLst>
                    <a:gs pos="46000">
                      <a:srgbClr val="004286"/>
                    </a:gs>
                    <a:gs pos="100000">
                      <a:srgbClr val="004286">
                        <a:alpha val="0"/>
                      </a:srgbClr>
                    </a:gs>
                  </a:gsLst>
                  <a:lin ang="5400000" scaled="1"/>
                </a:gradFill>
                <a:latin typeface="庞门正道标题体" panose="02010600030101010101" pitchFamily="2" charset="-122"/>
                <a:ea typeface="庞门正道标题体" panose="02010600030101010101" pitchFamily="2" charset="-122"/>
              </a:defRPr>
            </a:lvl1pPr>
          </a:lstStyle>
          <a:p>
            <a:pPr algn="ctr"/>
            <a:r>
              <a:rPr lang="zh-CN" altLang="en-US" sz="3600" b="1" dirty="0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字魂105号-简雅黑" panose="00000500000000000000" pitchFamily="2" charset="-122"/>
              </a:rPr>
              <a:t>汇报目录</a:t>
            </a:r>
            <a:endParaRPr lang="zh-CN" altLang="en-US" sz="3600" b="1" dirty="0">
              <a:solidFill>
                <a:schemeClr val="tx1"/>
              </a:solidFill>
              <a:effectLst/>
              <a:latin typeface="微软雅黑" panose="020B0503020204020204" charset="-122"/>
              <a:ea typeface="微软雅黑" panose="020B0503020204020204" charset="-122"/>
              <a:sym typeface="字魂105号-简雅黑" panose="00000500000000000000" pitchFamily="2" charset="-122"/>
            </a:endParaRPr>
          </a:p>
        </p:txBody>
      </p:sp>
      <p:pic>
        <p:nvPicPr>
          <p:cNvPr id="50" name="图片 49"/>
          <p:cNvPicPr/>
          <p:nvPr/>
        </p:nvPicPr>
        <p:blipFill>
          <a:blip r:embed="rId2"/>
          <a:stretch>
            <a:fillRect/>
          </a:stretch>
        </p:blipFill>
        <p:spPr>
          <a:xfrm>
            <a:off x="793021" y="2894880"/>
            <a:ext cx="4439285" cy="2737485"/>
          </a:xfrm>
          <a:prstGeom prst="rect">
            <a:avLst/>
          </a:prstGeom>
          <a:noFill/>
          <a:ln w="9525">
            <a:noFill/>
          </a:ln>
          <a:effectLst>
            <a:softEdge rad="1041400"/>
          </a:effectLst>
        </p:spPr>
      </p:pic>
      <p:cxnSp>
        <p:nvCxnSpPr>
          <p:cNvPr id="51" name="直接连接符 50"/>
          <p:cNvCxnSpPr/>
          <p:nvPr/>
        </p:nvCxnSpPr>
        <p:spPr>
          <a:xfrm flipV="1">
            <a:off x="6323236" y="2791590"/>
            <a:ext cx="4320000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连接符 51"/>
          <p:cNvCxnSpPr/>
          <p:nvPr/>
        </p:nvCxnSpPr>
        <p:spPr>
          <a:xfrm flipV="1">
            <a:off x="6337206" y="3795525"/>
            <a:ext cx="4320000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连接符 52"/>
          <p:cNvCxnSpPr/>
          <p:nvPr/>
        </p:nvCxnSpPr>
        <p:spPr>
          <a:xfrm flipV="1">
            <a:off x="6376576" y="4934080"/>
            <a:ext cx="4320000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矩形 3"/>
          <p:cNvSpPr/>
          <p:nvPr/>
        </p:nvSpPr>
        <p:spPr>
          <a:xfrm>
            <a:off x="6337206" y="2175053"/>
            <a:ext cx="5026030" cy="59969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CN" sz="28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项目简介</a:t>
            </a:r>
            <a:endParaRPr lang="zh-CN" altLang="en-US" sz="28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6374765" y="3178810"/>
            <a:ext cx="4010025" cy="59944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CN" sz="28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研究背景</a:t>
            </a:r>
            <a:endParaRPr lang="zh-CN" altLang="en-US" sz="28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6367386" y="4314274"/>
            <a:ext cx="5026030" cy="59969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CN" sz="28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研究设计</a:t>
            </a:r>
            <a:endParaRPr lang="zh-CN" altLang="en-US" sz="28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508000" y="403860"/>
            <a:ext cx="2305685" cy="6451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R="0" defTabSz="914400">
              <a:buClrTx/>
              <a:buSzTx/>
              <a:buFontTx/>
              <a:defRPr/>
            </a:pPr>
            <a:r>
              <a:rPr kumimoji="0" lang="zh-CN" altLang="en-US" sz="2800" b="1" kern="1200" cap="none" spc="0" normalizeH="0" baseline="0" noProof="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 </a:t>
            </a:r>
            <a:r>
              <a:rPr kumimoji="0" lang="zh-CN" altLang="en-US" sz="3600" b="1" kern="1200" cap="none" spc="0" normalizeH="0" baseline="0" noProof="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项目简介</a:t>
            </a:r>
            <a:endParaRPr kumimoji="0" lang="zh-CN" altLang="en-US" sz="3600" b="1" kern="1200" cap="none" spc="0" normalizeH="0" baseline="0" noProof="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13317" name="矩形 3"/>
          <p:cNvSpPr/>
          <p:nvPr/>
        </p:nvSpPr>
        <p:spPr>
          <a:xfrm>
            <a:off x="869950" y="1353820"/>
            <a:ext cx="10438130" cy="47866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p>
            <a:pPr>
              <a:lnSpc>
                <a:spcPct val="200000"/>
              </a:lnSpc>
            </a:pPr>
            <a:r>
              <a:rPr lang="zh-CN" altLang="en-US" sz="20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主要研究者：</a:t>
            </a:r>
            <a:endParaRPr lang="zh-CN" altLang="en-US" sz="20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0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研究团队主要成员：</a:t>
            </a:r>
            <a:endParaRPr lang="zh-CN" altLang="en-US" sz="20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0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研究资助：</a:t>
            </a:r>
            <a:r>
              <a:rPr lang="zh-CN" altLang="en-US" sz="2000" i="1" dirty="0">
                <a:solidFill>
                  <a:schemeClr val="tx2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（科研课题、医药企业、学会</a:t>
            </a:r>
            <a:r>
              <a:rPr lang="en-US" altLang="zh-CN" sz="2000" i="1" dirty="0">
                <a:solidFill>
                  <a:schemeClr val="tx2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/</a:t>
            </a:r>
            <a:r>
              <a:rPr lang="zh-CN" altLang="en-US" sz="2000" i="1" dirty="0">
                <a:solidFill>
                  <a:schemeClr val="tx2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协会</a:t>
            </a:r>
            <a:r>
              <a:rPr lang="en-US" altLang="zh-CN" sz="2000" i="1" dirty="0">
                <a:solidFill>
                  <a:schemeClr val="tx2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/</a:t>
            </a:r>
            <a:r>
              <a:rPr lang="zh-CN" altLang="en-US" sz="2000" i="1" dirty="0">
                <a:solidFill>
                  <a:schemeClr val="tx2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基金会、医疗机构）</a:t>
            </a:r>
            <a:endParaRPr lang="zh-CN" altLang="en-US" sz="2000" i="1" dirty="0">
              <a:solidFill>
                <a:schemeClr val="tx2">
                  <a:lumMod val="50000"/>
                  <a:lumOff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200000"/>
              </a:lnSpc>
            </a:pPr>
            <a:r>
              <a:rPr lang="zh-CN" sz="20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项目类型：</a:t>
            </a:r>
            <a:r>
              <a:rPr lang="zh-CN" sz="2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干预性研究</a:t>
            </a:r>
            <a:endParaRPr lang="zh-CN" sz="20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200000"/>
              </a:lnSpc>
            </a:pPr>
            <a:r>
              <a:rPr lang="zh-CN" sz="20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是否为超适应症研究：</a:t>
            </a:r>
            <a:r>
              <a:rPr lang="zh-CN" altLang="en-US" sz="2000" i="1" dirty="0">
                <a:solidFill>
                  <a:schemeClr val="tx2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（如是，请描述说明书批准的适应症）</a:t>
            </a:r>
            <a:endParaRPr lang="zh-CN" altLang="en-US" sz="2000" i="1" dirty="0">
              <a:solidFill>
                <a:schemeClr val="tx2">
                  <a:lumMod val="50000"/>
                  <a:lumOff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0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参加中心：</a:t>
            </a:r>
            <a:endParaRPr lang="zh-CN" altLang="en-US" sz="20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675005" y="477520"/>
            <a:ext cx="8811260" cy="7067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p>
            <a:pPr marR="0" defTabSz="914400">
              <a:buClrTx/>
              <a:buSzTx/>
              <a:buFontTx/>
              <a:defRPr/>
            </a:pPr>
            <a:r>
              <a:rPr kumimoji="0" lang="zh-CN" altLang="en-US" sz="4000" b="1" kern="1200" cap="none" spc="0" normalizeH="0" baseline="0" noProof="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 研究背景</a:t>
            </a:r>
            <a:r>
              <a:rPr kumimoji="0" lang="en-US" altLang="zh-CN" sz="4000" b="1" kern="1200" cap="none" spc="0" normalizeH="0" baseline="0" noProof="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-</a:t>
            </a:r>
            <a:r>
              <a:rPr lang="zh-CN" sz="28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研究基础、前期预试验</a:t>
            </a:r>
            <a:endParaRPr kumimoji="0" lang="zh-CN" altLang="zh-CN" sz="2800" kern="1200" cap="none" spc="0" normalizeH="0" baseline="0" noProof="0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+mn-cs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608330" y="476885"/>
            <a:ext cx="9305925" cy="7067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p>
            <a:pPr marR="0" defTabSz="914400">
              <a:buClrTx/>
              <a:buSzTx/>
              <a:buFontTx/>
              <a:defRPr/>
            </a:pPr>
            <a:r>
              <a:rPr kumimoji="0" lang="zh-CN" altLang="en-US" sz="4000" b="1" kern="1200" cap="none" spc="0" normalizeH="0" baseline="0" noProof="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 研究背景</a:t>
            </a:r>
            <a:r>
              <a:rPr kumimoji="0" lang="en-US" altLang="zh-CN" sz="4000" b="1" kern="1200" cap="none" spc="0" normalizeH="0" baseline="0" noProof="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-</a:t>
            </a:r>
            <a:r>
              <a:rPr lang="zh-CN" sz="28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现行治疗</a:t>
            </a:r>
            <a:r>
              <a:rPr lang="en-US" altLang="zh-CN" sz="28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/</a:t>
            </a:r>
            <a:r>
              <a:rPr lang="zh-CN" altLang="en-US" sz="28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干预</a:t>
            </a:r>
            <a:r>
              <a:rPr lang="zh-CN" sz="28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模式现状及存在问题</a:t>
            </a:r>
            <a:endParaRPr kumimoji="0" lang="zh-CN" altLang="zh-CN" sz="2800" kern="1200" cap="none" spc="0" normalizeH="0" baseline="0" noProof="0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+mn-cs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501650" y="461645"/>
            <a:ext cx="10937240" cy="7067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p>
            <a:pPr marR="0" defTabSz="914400">
              <a:buClrTx/>
              <a:buSzTx/>
              <a:buFontTx/>
              <a:defRPr/>
            </a:pPr>
            <a:r>
              <a:rPr kumimoji="0" lang="zh-CN" altLang="en-US" sz="4000" b="1" kern="1200" cap="none" spc="0" normalizeH="0" baseline="0" noProof="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 研究背景</a:t>
            </a:r>
            <a:r>
              <a:rPr kumimoji="0" lang="en-US" altLang="zh-CN" sz="4000" b="1" kern="1200" cap="none" spc="0" normalizeH="0" baseline="0" noProof="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-</a:t>
            </a:r>
            <a:r>
              <a:rPr lang="zh-CN" sz="24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与现行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干预</a:t>
            </a:r>
            <a:r>
              <a:rPr lang="zh-CN" sz="24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模式比较的创新之处，拟解决或待改进的临床问题</a:t>
            </a:r>
            <a:endParaRPr kumimoji="0" lang="zh-CN" altLang="zh-CN" sz="2400" kern="1200" cap="none" spc="0" normalizeH="0" baseline="0" noProof="0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+mn-cs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705485" y="576580"/>
            <a:ext cx="2647950" cy="6451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spAutoFit/>
          </a:bodyPr>
          <a:p>
            <a:pPr lvl="0" algn="l">
              <a:buClrTx/>
              <a:buSzTx/>
              <a:buFontTx/>
              <a:defRPr/>
            </a:pPr>
            <a:r>
              <a:rPr lang="zh-CN" altLang="en-US" sz="3600" b="1" noProof="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  研究目的</a:t>
            </a:r>
            <a:endParaRPr lang="zh-CN" altLang="en-US" sz="3600" b="1" noProof="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3317" name="矩形 3"/>
          <p:cNvSpPr/>
          <p:nvPr/>
        </p:nvSpPr>
        <p:spPr>
          <a:xfrm>
            <a:off x="876935" y="1694498"/>
            <a:ext cx="10437813" cy="27495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457200" indent="-457200">
              <a:lnSpc>
                <a:spcPct val="240000"/>
              </a:lnSpc>
              <a:buAutoNum type="arabicPeriod"/>
            </a:pPr>
            <a:r>
              <a:rPr lang="zh-CN" sz="24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主要研究目的：</a:t>
            </a:r>
            <a:endParaRPr lang="zh-CN" sz="24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indent="0">
              <a:lnSpc>
                <a:spcPct val="240000"/>
              </a:lnSpc>
              <a:buNone/>
            </a:pPr>
            <a:endParaRPr lang="zh-CN" sz="24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indent="0">
              <a:lnSpc>
                <a:spcPct val="240000"/>
              </a:lnSpc>
              <a:buNone/>
            </a:pPr>
            <a:r>
              <a:rPr lang="en-US" altLang="zh-CN" sz="24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2.</a:t>
            </a:r>
            <a:r>
              <a:rPr lang="zh-CN" sz="24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次要研究目的：</a:t>
            </a:r>
            <a:endParaRPr lang="zh-CN" altLang="en-US" sz="24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516255" y="474980"/>
            <a:ext cx="2842895" cy="671195"/>
          </a:xfrm>
        </p:spPr>
        <p:txBody>
          <a:bodyPr>
            <a:noAutofit/>
          </a:bodyPr>
          <a:p>
            <a:r>
              <a:rPr lang="zh-CN" altLang="en-US" noProof="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研究设计</a:t>
            </a:r>
            <a:endParaRPr kumimoji="0" lang="zh-CN" altLang="en-US" b="1" kern="1200" cap="none" spc="0" normalizeH="0" baseline="0" noProof="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+mn-cs"/>
              <a:sym typeface="+mn-ea"/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516255" y="1275080"/>
            <a:ext cx="11443335" cy="5166360"/>
          </a:xfrm>
        </p:spPr>
        <p:txBody>
          <a:bodyPr/>
          <a:p>
            <a:pPr marL="0" indent="0" algn="l" defTabSz="914400" eaLnBrk="1" fontAlgn="auto" hangingPunct="1">
              <a:lnSpc>
                <a:spcPct val="170000"/>
              </a:lnSpc>
              <a:buClrTx/>
              <a:buSzTx/>
              <a:buFontTx/>
              <a:buNone/>
            </a:pPr>
            <a:r>
              <a:rPr lang="zh-CN" altLang="en-US" sz="1600" i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（</a:t>
            </a:r>
            <a:r>
              <a:rPr lang="zh-CN" sz="1600" i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如：单</a:t>
            </a:r>
            <a:r>
              <a:rPr lang="en-US" altLang="zh-CN" sz="1600" i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/</a:t>
            </a:r>
            <a:r>
              <a:rPr lang="zh-CN" sz="1600" i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多中心、随机、对照、盲法）</a:t>
            </a:r>
            <a:r>
              <a:rPr lang="zh-CN" altLang="en-US" sz="1600" b="0" i="1">
                <a:solidFill>
                  <a:schemeClr val="tx1"/>
                </a:solidFill>
              </a:rPr>
              <a:t>（如采用随机，</a:t>
            </a:r>
            <a:r>
              <a:rPr lang="zh-CN" altLang="en-US" sz="1600" b="1" i="1">
                <a:solidFill>
                  <a:srgbClr val="C00000"/>
                </a:solidFill>
              </a:rPr>
              <a:t>如何执行随机化</a:t>
            </a:r>
            <a:r>
              <a:rPr lang="zh-CN" altLang="en-US" sz="1600" b="0" i="1">
                <a:solidFill>
                  <a:schemeClr val="tx1">
                    <a:lumMod val="75000"/>
                    <a:lumOff val="25000"/>
                  </a:schemeClr>
                </a:solidFill>
              </a:rPr>
              <a:t>；</a:t>
            </a:r>
            <a:r>
              <a:rPr lang="zh-CN" altLang="en-US" sz="1600" b="0" i="1">
                <a:solidFill>
                  <a:schemeClr val="tx1"/>
                </a:solidFill>
              </a:rPr>
              <a:t>如设置对照，</a:t>
            </a:r>
            <a:r>
              <a:rPr lang="zh-CN" altLang="en-US" sz="1600" b="1" i="1">
                <a:solidFill>
                  <a:srgbClr val="C00000"/>
                </a:solidFill>
              </a:rPr>
              <a:t>对照组设置合理性说明</a:t>
            </a:r>
            <a:r>
              <a:rPr lang="zh-CN" altLang="en-US" sz="1600" b="0" i="1">
                <a:solidFill>
                  <a:schemeClr val="tx1"/>
                </a:solidFill>
              </a:rPr>
              <a:t>（标准治疗、安慰剂、最佳治疗）；如采用盲法（单盲、双盲），</a:t>
            </a:r>
            <a:r>
              <a:rPr lang="zh-CN" altLang="en-US" sz="1600" b="1" i="1">
                <a:solidFill>
                  <a:srgbClr val="C00000"/>
                </a:solidFill>
              </a:rPr>
              <a:t>如何执行盲法</a:t>
            </a:r>
            <a:r>
              <a:rPr lang="en-US" altLang="zh-CN" sz="1600" b="0" i="1">
                <a:solidFill>
                  <a:schemeClr val="tx1"/>
                </a:solidFill>
              </a:rPr>
              <a:t>)</a:t>
            </a:r>
            <a:endParaRPr lang="en-US" altLang="zh-CN" sz="1600" b="0" i="1">
              <a:solidFill>
                <a:schemeClr val="tx1"/>
              </a:solidFill>
            </a:endParaRPr>
          </a:p>
          <a:p>
            <a:pPr marL="0" indent="0" algn="l" defTabSz="914400" eaLnBrk="1" fontAlgn="auto" hangingPunct="1">
              <a:lnSpc>
                <a:spcPct val="170000"/>
              </a:lnSpc>
              <a:buClrTx/>
              <a:buSzTx/>
              <a:buFontTx/>
              <a:buNone/>
            </a:pPr>
            <a:endParaRPr lang="en-US" altLang="zh-CN" sz="1600" b="0" i="1">
              <a:solidFill>
                <a:schemeClr val="tx1"/>
              </a:solidFill>
            </a:endParaRPr>
          </a:p>
          <a:p>
            <a:pPr marL="0" indent="0" algn="l" defTabSz="914400" eaLnBrk="1" fontAlgn="auto" hangingPunct="1">
              <a:lnSpc>
                <a:spcPct val="170000"/>
              </a:lnSpc>
              <a:buClrTx/>
              <a:buSzTx/>
              <a:buFontTx/>
              <a:buNone/>
            </a:pPr>
            <a:endParaRPr lang="en-US" altLang="zh-CN" sz="1600" b="0" i="1">
              <a:solidFill>
                <a:schemeClr val="tx1"/>
              </a:solidFill>
            </a:endParaRPr>
          </a:p>
          <a:p>
            <a:pPr marL="0" indent="0" algn="l" defTabSz="914400" eaLnBrk="1" fontAlgn="auto" hangingPunct="1">
              <a:lnSpc>
                <a:spcPct val="170000"/>
              </a:lnSpc>
              <a:buClrTx/>
              <a:buSzTx/>
              <a:buFontTx/>
              <a:buNone/>
            </a:pPr>
            <a:endParaRPr lang="en-US" altLang="zh-CN" sz="1600" b="0" i="1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3600" noProof="0" dirty="0"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入排标准：</a:t>
            </a:r>
            <a:r>
              <a:rPr lang="zh-CN" altLang="en-US" sz="2400" b="0" i="1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rPr>
              <a:t>（</a:t>
            </a:r>
            <a:r>
              <a:rPr lang="zh-CN" sz="2400" b="0" i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罗列主要条款）</a:t>
            </a:r>
            <a:endParaRPr lang="zh-CN" altLang="en-US" sz="2400" b="0" i="1" noProof="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cs"/>
              <a:sym typeface="+mn-ea"/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710565" y="1313815"/>
            <a:ext cx="11249025" cy="5127625"/>
          </a:xfrm>
        </p:spPr>
        <p:txBody>
          <a:bodyPr/>
          <a:p>
            <a:pPr marL="0" indent="0" algn="l" defTabSz="914400" eaLnBrk="1" fontAlgn="auto" hangingPunct="1">
              <a:lnSpc>
                <a:spcPct val="240000"/>
              </a:lnSpc>
              <a:buClrTx/>
              <a:buSzTx/>
              <a:buFontTx/>
              <a:buNone/>
            </a:pPr>
            <a:r>
              <a:rPr lang="zh-CN" altLang="en-US" sz="20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研究人群：</a:t>
            </a:r>
            <a:endParaRPr lang="en-US" altLang="zh-CN" sz="20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 algn="l" defTabSz="914400" eaLnBrk="1" fontAlgn="auto" hangingPunct="1">
              <a:lnSpc>
                <a:spcPct val="240000"/>
              </a:lnSpc>
              <a:buClrTx/>
              <a:buSzTx/>
              <a:buFontTx/>
              <a:buNone/>
            </a:pPr>
            <a:r>
              <a:rPr lang="en-US" altLang="zh-CN" sz="20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1.</a:t>
            </a:r>
            <a:r>
              <a:rPr lang="zh-CN" sz="20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入选标准：</a:t>
            </a:r>
            <a:endParaRPr lang="zh-CN" sz="20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 algn="l" defTabSz="914400" eaLnBrk="1" fontAlgn="auto" hangingPunct="1">
              <a:lnSpc>
                <a:spcPct val="240000"/>
              </a:lnSpc>
              <a:buClrTx/>
              <a:buSzTx/>
              <a:buFontTx/>
              <a:buNone/>
            </a:pPr>
            <a:endParaRPr lang="zh-CN" sz="20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 algn="l" defTabSz="914400" eaLnBrk="1" fontAlgn="auto" hangingPunct="1">
              <a:lnSpc>
                <a:spcPct val="240000"/>
              </a:lnSpc>
              <a:buClrTx/>
              <a:buSzTx/>
              <a:buFontTx/>
              <a:buNone/>
            </a:pPr>
            <a:r>
              <a:rPr lang="en-US" altLang="zh-CN" sz="20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2.</a:t>
            </a:r>
            <a:r>
              <a:rPr lang="zh-CN" sz="20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排除标准</a:t>
            </a:r>
            <a:endParaRPr lang="zh-CN" sz="20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PLACING_PICTURE_USER_VIEWPORT" val="{&quot;height&quot;:5542,&quot;width&quot;:7398}"/>
</p:tagLst>
</file>

<file path=ppt/tags/tag64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8.xml><?xml version="1.0" encoding="utf-8"?>
<p:tagLst xmlns:p="http://schemas.openxmlformats.org/presentationml/2006/main">
  <p:tag name="KSO_WM_UNIT_PLACING_PICTURE_USER_VIEWPORT" val="{&quot;height&quot;:4095,&quot;width&quot;:4095}"/>
</p:tagLst>
</file>

<file path=ppt/tags/tag7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COMMONDATA" val="eyJoZGlkIjoiMGU4ZjI1M2YwNTBjZGU5MDhlNGNiMjg5YWY4MTAwNzAifQ==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492</Words>
  <Application>WPS 演示</Application>
  <PresentationFormat>宽屏</PresentationFormat>
  <Paragraphs>81</Paragraphs>
  <Slides>16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7" baseType="lpstr">
      <vt:lpstr>Arial</vt:lpstr>
      <vt:lpstr>宋体</vt:lpstr>
      <vt:lpstr>Wingdings</vt:lpstr>
      <vt:lpstr>Wingdings</vt:lpstr>
      <vt:lpstr>微软雅黑</vt:lpstr>
      <vt:lpstr>字魂105号-简雅黑</vt:lpstr>
      <vt:lpstr>黑体</vt:lpstr>
      <vt:lpstr>庞门正道标题体</vt:lpstr>
      <vt:lpstr>Arial Unicode MS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研究设计</vt:lpstr>
      <vt:lpstr>入排标准：（罗列主要条款）</vt:lpstr>
      <vt:lpstr>干预措施</vt:lpstr>
      <vt:lpstr>研究设计</vt:lpstr>
      <vt:lpstr>主要评价指标</vt:lpstr>
      <vt:lpstr>PowerPoint 演示文稿</vt:lpstr>
      <vt:lpstr>可预见风险及处置预案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程晓华</cp:lastModifiedBy>
  <cp:revision>161</cp:revision>
  <dcterms:created xsi:type="dcterms:W3CDTF">2019-06-19T02:08:00Z</dcterms:created>
  <dcterms:modified xsi:type="dcterms:W3CDTF">2024-08-30T02:28:42Z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2052-12.1.0.17827</vt:lpwstr>
  </property>
  <property fmtid="{D5CDD505-2E9C-101B-9397-08002B2CF9AE}" pid="3" name="ICV">
    <vt:lpwstr>E858F859D29A4AC1BFB39D6A5775E490_13</vt:lpwstr>
  </property>
</Properties>
</file>