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74" r:id="rId12"/>
    <p:sldId id="270" r:id="rId13"/>
    <p:sldId id="275" r:id="rId14"/>
    <p:sldId id="272" r:id="rId15"/>
    <p:sldId id="273" r:id="rId16"/>
    <p:sldId id="277"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82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302395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152861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36824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16224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68072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376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286807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13751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311720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78276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70BA8E3-FCB2-4AFF-AA6F-60111384D841}" type="datetimeFigureOut">
              <a:rPr lang="zh-CN" altLang="en-US" smtClean="0"/>
              <a:t>2022/3/30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179998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BA8E3-FCB2-4AFF-AA6F-60111384D841}" type="datetimeFigureOut">
              <a:rPr lang="zh-CN" altLang="en-US" smtClean="0"/>
              <a:t>2022/3/30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B6D22-C1FC-4444-B3D6-AD7F1B29BC5F}" type="slidenum">
              <a:rPr lang="zh-CN" altLang="en-US" smtClean="0"/>
              <a:t>‹#›</a:t>
            </a:fld>
            <a:endParaRPr lang="zh-CN" altLang="en-US"/>
          </a:p>
        </p:txBody>
      </p:sp>
    </p:spTree>
    <p:extLst>
      <p:ext uri="{BB962C8B-B14F-4D97-AF65-F5344CB8AC3E}">
        <p14:creationId xmlns:p14="http://schemas.microsoft.com/office/powerpoint/2010/main" val="2661411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mtClean="0"/>
              <a:t>神经内科导师介绍</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4093934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627784" y="1268760"/>
            <a:ext cx="6059016" cy="5544616"/>
          </a:xfrm>
        </p:spPr>
        <p:txBody>
          <a:bodyPr>
            <a:normAutofit fontScale="40000" lnSpcReduction="20000"/>
          </a:bodyPr>
          <a:lstStyle/>
          <a:p>
            <a:pPr>
              <a:lnSpc>
                <a:spcPct val="150000"/>
              </a:lnSpc>
              <a:buNone/>
            </a:pPr>
            <a:r>
              <a:rPr lang="zh-CN" altLang="zh-CN" sz="4200" b="1" dirty="0" smtClean="0">
                <a:latin typeface="微软雅黑" pitchFamily="34" charset="-122"/>
                <a:ea typeface="微软雅黑" pitchFamily="34" charset="-122"/>
                <a:sym typeface="+mn-ea"/>
              </a:rPr>
              <a:t>李小兵</a:t>
            </a:r>
            <a:r>
              <a:rPr lang="zh-CN" altLang="en-US" sz="4200" b="1" dirty="0" smtClean="0">
                <a:latin typeface="微软雅黑" pitchFamily="34" charset="-122"/>
                <a:ea typeface="微软雅黑" pitchFamily="34" charset="-122"/>
                <a:sym typeface="+mn-ea"/>
              </a:rPr>
              <a:t>，</a:t>
            </a:r>
            <a:r>
              <a:rPr lang="zh-CN" altLang="zh-CN" sz="4200" b="1" dirty="0" smtClean="0">
                <a:latin typeface="微软雅黑" pitchFamily="34" charset="-122"/>
                <a:ea typeface="微软雅黑" pitchFamily="34" charset="-122"/>
                <a:sym typeface="+mn-ea"/>
              </a:rPr>
              <a:t>南大一附院</a:t>
            </a:r>
            <a:r>
              <a:rPr lang="zh-CN" altLang="zh-CN" sz="4200" b="1" noProof="1" smtClean="0">
                <a:latin typeface="微软雅黑" pitchFamily="34" charset="-122"/>
                <a:ea typeface="微软雅黑" pitchFamily="34" charset="-122"/>
                <a:sym typeface="+mn-ea"/>
              </a:rPr>
              <a:t>神经</a:t>
            </a:r>
            <a:r>
              <a:rPr lang="zh-CN" altLang="en-US" sz="4200" b="1" noProof="1" smtClean="0">
                <a:latin typeface="微软雅黑" pitchFamily="34" charset="-122"/>
                <a:ea typeface="微软雅黑" pitchFamily="34" charset="-122"/>
                <a:sym typeface="+mn-ea"/>
              </a:rPr>
              <a:t>内科科副主任，</a:t>
            </a:r>
            <a:r>
              <a:rPr lang="zh-CN" altLang="zh-CN" sz="4200" b="1" dirty="0" smtClean="0">
                <a:latin typeface="微软雅黑" pitchFamily="34" charset="-122"/>
                <a:ea typeface="微软雅黑" pitchFamily="34" charset="-122"/>
                <a:sym typeface="+mn-ea"/>
              </a:rPr>
              <a:t>医学</a:t>
            </a:r>
            <a:r>
              <a:rPr lang="zh-CN" altLang="zh-CN" sz="4200" b="1" noProof="1" smtClean="0">
                <a:latin typeface="微软雅黑" pitchFamily="34" charset="-122"/>
                <a:ea typeface="微软雅黑" pitchFamily="34" charset="-122"/>
                <a:sym typeface="+mn-ea"/>
              </a:rPr>
              <a:t>博士，主任医师，</a:t>
            </a:r>
            <a:r>
              <a:rPr lang="zh-CN" altLang="en-US" sz="4200" b="1" noProof="1" smtClean="0">
                <a:latin typeface="微软雅黑" pitchFamily="34" charset="-122"/>
                <a:ea typeface="微软雅黑" pitchFamily="34" charset="-122"/>
                <a:sym typeface="+mn-ea"/>
              </a:rPr>
              <a:t>副教授，硕士</a:t>
            </a:r>
            <a:r>
              <a:rPr lang="zh-CN" altLang="zh-CN" sz="4200" b="1" dirty="0" smtClean="0">
                <a:latin typeface="微软雅黑" pitchFamily="34" charset="-122"/>
                <a:ea typeface="微软雅黑" pitchFamily="34" charset="-122"/>
                <a:sym typeface="+mn-ea"/>
              </a:rPr>
              <a:t>研究生</a:t>
            </a:r>
            <a:r>
              <a:rPr lang="zh-CN" altLang="zh-CN" sz="4200" b="1" noProof="1" smtClean="0">
                <a:latin typeface="微软雅黑" pitchFamily="34" charset="-122"/>
                <a:ea typeface="微软雅黑" pitchFamily="34" charset="-122"/>
                <a:sym typeface="+mn-ea"/>
              </a:rPr>
              <a:t>导</a:t>
            </a:r>
            <a:r>
              <a:rPr lang="zh-CN" altLang="zh-CN" sz="4200" b="1" dirty="0" smtClean="0">
                <a:latin typeface="微软雅黑" pitchFamily="34" charset="-122"/>
                <a:ea typeface="微软雅黑" pitchFamily="34" charset="-122"/>
                <a:sym typeface="+mn-ea"/>
              </a:rPr>
              <a:t>师</a:t>
            </a:r>
            <a:endParaRPr lang="en-US" altLang="zh-CN" sz="4200" b="1" dirty="0" smtClean="0">
              <a:latin typeface="微软雅黑" pitchFamily="34" charset="-122"/>
              <a:ea typeface="微软雅黑" pitchFamily="34" charset="-122"/>
              <a:sym typeface="+mn-ea"/>
            </a:endParaRP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国家互联网+移动卒中救治联盟委员</a:t>
            </a:r>
            <a:r>
              <a:rPr lang="zh-CN" altLang="en-US" sz="2800" noProof="1" smtClean="0">
                <a:latin typeface="微软雅黑" panose="020B0503020204020204" pitchFamily="34" charset="-122"/>
                <a:ea typeface="微软雅黑" panose="020B0503020204020204" pitchFamily="34" charset="-122"/>
                <a:sym typeface="+mn-ea"/>
              </a:rPr>
              <a:t>，</a:t>
            </a:r>
            <a:endParaRPr lang="en-US" altLang="zh-CN" sz="2800" noProof="1" smtClean="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中国卒中学会第二届青年理事会理事</a:t>
            </a:r>
            <a:r>
              <a:rPr lang="zh-CN" altLang="en-US" sz="2800" noProof="1" smtClean="0">
                <a:latin typeface="微软雅黑" panose="020B0503020204020204" pitchFamily="34" charset="-122"/>
                <a:ea typeface="微软雅黑" panose="020B0503020204020204" pitchFamily="34" charset="-122"/>
                <a:sym typeface="+mn-ea"/>
              </a:rPr>
              <a:t>，</a:t>
            </a:r>
            <a:endParaRPr lang="en-US" altLang="zh-CN" sz="2800" noProof="1" smtClean="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Ø"/>
              <a:defRPr/>
            </a:pPr>
            <a:r>
              <a:rPr lang="zh-CN" altLang="en-US" sz="2800" noProof="1" smtClean="0">
                <a:latin typeface="微软雅黑" panose="020B0503020204020204" pitchFamily="34" charset="-122"/>
                <a:ea typeface="微软雅黑" panose="020B0503020204020204" pitchFamily="34" charset="-122"/>
                <a:sym typeface="+mn-ea"/>
              </a:rPr>
              <a:t>江西省</a:t>
            </a:r>
            <a:r>
              <a:rPr lang="zh-CN" altLang="en-US" sz="2800" noProof="1">
                <a:latin typeface="微软雅黑" panose="020B0503020204020204" pitchFamily="34" charset="-122"/>
                <a:ea typeface="微软雅黑" panose="020B0503020204020204" pitchFamily="34" charset="-122"/>
                <a:sym typeface="+mn-ea"/>
              </a:rPr>
              <a:t>医学会神经病学分会第八届委员会青年委员会副主任委员，</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江西省研究型医院学会卒中分会青年委员会副主任委员，</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江西省保健学会睡眠医学分会第一届委员会副主任委员，</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江西省卒中学会脑血管病高危人群管理专业委员会第一届委员会副主任委员，</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江西省研究型医院学会神经病学分会第一届委员会委员兼秘书长，</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江西省抗癫痫协会第三届理事会常务理事，</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江西省预防医学会第二届卒中预防与控制专业委员会常务委员，</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江西省神经科学学会神经病学基础与临床专业委员会第一届委员会委员，</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江西省康复医学会脑血管病专业委员会常务委员，</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江西省研究型医院学会神经感染与神经免疫分会第一届委员会常务委员。</a:t>
            </a:r>
          </a:p>
          <a:p>
            <a:pPr marL="285750" indent="-285750">
              <a:lnSpc>
                <a:spcPct val="150000"/>
              </a:lnSpc>
              <a:buFont typeface="Wingdings" panose="05000000000000000000" pitchFamily="2" charset="2"/>
              <a:buChar char="Ø"/>
              <a:defRPr/>
            </a:pPr>
            <a:r>
              <a:rPr lang="zh-CN" altLang="en-US" sz="2800" noProof="1">
                <a:latin typeface="微软雅黑" panose="020B0503020204020204" pitchFamily="34" charset="-122"/>
                <a:ea typeface="微软雅黑" panose="020B0503020204020204" pitchFamily="34" charset="-122"/>
                <a:sym typeface="+mn-ea"/>
              </a:rPr>
              <a:t>近年主持并参与国家自然基金，省市级基金10余项，发表SCI、中华核心期刊医学论文10余篇</a:t>
            </a:r>
            <a:r>
              <a:rPr lang="zh-CN" altLang="en-US" sz="2800" noProof="1" smtClean="0">
                <a:latin typeface="微软雅黑" panose="020B0503020204020204" pitchFamily="34" charset="-122"/>
                <a:ea typeface="微软雅黑" panose="020B0503020204020204" pitchFamily="34" charset="-122"/>
                <a:sym typeface="+mn-ea"/>
              </a:rPr>
              <a:t>。</a:t>
            </a:r>
            <a:endParaRPr lang="en-US" altLang="zh-CN" sz="2800" noProof="1" smtClean="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Ø"/>
              <a:defRPr/>
            </a:pPr>
            <a:r>
              <a:rPr lang="zh-CN" altLang="en-US" sz="4300" b="1" noProof="1">
                <a:solidFill>
                  <a:srgbClr val="000000"/>
                </a:solidFill>
                <a:latin typeface="微软雅黑" panose="020B0503020204020204" pitchFamily="34" charset="-122"/>
                <a:ea typeface="微软雅黑" panose="020B0503020204020204" pitchFamily="34" charset="-122"/>
                <a:sym typeface="+mn-ea"/>
              </a:rPr>
              <a:t>擅长：神经介入，脑血管病，癫痫等发作性疾病的诊治及脑电图技术的临床应用。 </a:t>
            </a:r>
            <a:endParaRPr lang="en-US" altLang="zh-CN" sz="4300" b="1" noProof="1" smtClean="0">
              <a:solidFill>
                <a:srgbClr val="000000"/>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Ø"/>
              <a:defRPr/>
            </a:pPr>
            <a:r>
              <a:rPr lang="en-US" altLang="zh-CN" sz="4300" b="1" noProof="1" smtClean="0">
                <a:solidFill>
                  <a:srgbClr val="000000"/>
                </a:solidFill>
                <a:latin typeface="微软雅黑" panose="020B0503020204020204" pitchFamily="34" charset="-122"/>
                <a:ea typeface="微软雅黑" panose="020B0503020204020204" pitchFamily="34" charset="-122"/>
                <a:sym typeface="+mn-ea"/>
              </a:rPr>
              <a:t>13970935284</a:t>
            </a:r>
            <a:endParaRPr lang="zh-CN" altLang="en-US" sz="2800" b="1" noProof="1" smtClean="0">
              <a:latin typeface="微软雅黑" pitchFamily="34" charset="-122"/>
              <a:ea typeface="微软雅黑" pitchFamily="34" charset="-122"/>
              <a:sym typeface="+mn-ea"/>
            </a:endParaRPr>
          </a:p>
          <a:p>
            <a:endParaRPr lang="zh-CN" altLang="en-US" dirty="0"/>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5" name="图片 1" descr="微信图片_201811300003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916832"/>
            <a:ext cx="16398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242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55776" y="980728"/>
            <a:ext cx="6131024" cy="5760640"/>
          </a:xfrm>
        </p:spPr>
        <p:txBody>
          <a:bodyPr>
            <a:normAutofit fontScale="47500" lnSpcReduction="20000"/>
          </a:bodyPr>
          <a:lstStyle/>
          <a:p>
            <a:pPr>
              <a:lnSpc>
                <a:spcPct val="150000"/>
              </a:lnSpc>
            </a:pPr>
            <a:r>
              <a:rPr lang="zh-CN" altLang="en-US" sz="5100" b="1" dirty="0" smtClean="0">
                <a:solidFill>
                  <a:srgbClr val="002060"/>
                </a:solidFill>
                <a:latin typeface="黑体" panose="02010609060101010101" pitchFamily="49" charset="-122"/>
                <a:ea typeface="黑体" panose="02010609060101010101" pitchFamily="49" charset="-122"/>
              </a:rPr>
              <a:t>方鑫 博士，主任医师</a:t>
            </a:r>
            <a:r>
              <a:rPr lang="en-US" altLang="zh-CN" sz="5100" b="1" dirty="0" smtClean="0">
                <a:solidFill>
                  <a:srgbClr val="002060"/>
                </a:solidFill>
                <a:latin typeface="黑体" panose="02010609060101010101" pitchFamily="49" charset="-122"/>
                <a:ea typeface="黑体" panose="02010609060101010101" pitchFamily="49" charset="-122"/>
              </a:rPr>
              <a:t>,</a:t>
            </a:r>
            <a:r>
              <a:rPr lang="zh-CN" altLang="en-US" sz="5100" b="1" dirty="0" smtClean="0">
                <a:solidFill>
                  <a:srgbClr val="002060"/>
                </a:solidFill>
                <a:latin typeface="黑体" panose="02010609060101010101" pitchFamily="49" charset="-122"/>
                <a:ea typeface="黑体" panose="02010609060101010101" pitchFamily="49" charset="-122"/>
              </a:rPr>
              <a:t>副教授</a:t>
            </a:r>
            <a:r>
              <a:rPr lang="en-US" altLang="zh-CN" sz="5100" b="1" dirty="0" smtClean="0">
                <a:solidFill>
                  <a:srgbClr val="002060"/>
                </a:solidFill>
                <a:latin typeface="黑体" panose="02010609060101010101" pitchFamily="49" charset="-122"/>
                <a:ea typeface="黑体" panose="02010609060101010101" pitchFamily="49" charset="-122"/>
              </a:rPr>
              <a:t>,</a:t>
            </a:r>
            <a:r>
              <a:rPr lang="zh-CN" altLang="en-US" sz="5100" b="1" dirty="0" smtClean="0">
                <a:solidFill>
                  <a:srgbClr val="002060"/>
                </a:solidFill>
                <a:latin typeface="黑体" panose="02010609060101010101" pitchFamily="49" charset="-122"/>
                <a:ea typeface="黑体" panose="02010609060101010101" pitchFamily="49" charset="-122"/>
              </a:rPr>
              <a:t>硕士研究生导师</a:t>
            </a:r>
            <a:endParaRPr lang="en-US" altLang="zh-CN" sz="5100" b="1" dirty="0" smtClean="0">
              <a:solidFill>
                <a:srgbClr val="002060"/>
              </a:solidFill>
              <a:latin typeface="黑体" panose="02010609060101010101" pitchFamily="49" charset="-122"/>
              <a:ea typeface="黑体" panose="02010609060101010101" pitchFamily="49" charset="-122"/>
            </a:endParaRPr>
          </a:p>
          <a:p>
            <a:pPr>
              <a:lnSpc>
                <a:spcPct val="150000"/>
              </a:lnSpc>
            </a:pPr>
            <a:r>
              <a:rPr lang="zh-CN" altLang="en-US" b="1" dirty="0" smtClean="0">
                <a:solidFill>
                  <a:srgbClr val="002060"/>
                </a:solidFill>
                <a:latin typeface="黑体" panose="02010609060101010101" pitchFamily="49" charset="-122"/>
                <a:ea typeface="黑体" panose="02010609060101010101" pitchFamily="49" charset="-122"/>
              </a:rPr>
              <a:t>江西省医学会神经病学分会帕金森病及运动障碍疾病学组委员</a:t>
            </a:r>
            <a:endParaRPr lang="en-US" altLang="zh-CN" b="1" dirty="0" smtClean="0">
              <a:solidFill>
                <a:srgbClr val="002060"/>
              </a:solidFill>
              <a:latin typeface="黑体" panose="02010609060101010101" pitchFamily="49" charset="-122"/>
              <a:ea typeface="黑体" panose="02010609060101010101" pitchFamily="49" charset="-122"/>
            </a:endParaRPr>
          </a:p>
          <a:p>
            <a:pPr marL="285750" indent="-285750" eaLnBrk="0" hangingPunct="0">
              <a:lnSpc>
                <a:spcPct val="150000"/>
              </a:lnSpc>
            </a:pP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江西省主要学科学术和技术带头人</a:t>
            </a:r>
            <a:endParaRPr lang="en-US" altLang="zh-CN" b="1"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eaLnBrk="0" hangingPunct="0">
              <a:lnSpc>
                <a:spcPct val="150000"/>
              </a:lnSpc>
            </a:pP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南昌大学第一附属医院青年学科带头人培养对象</a:t>
            </a:r>
            <a:endParaRPr lang="en-US" altLang="zh-CN" b="1"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eaLnBrk="0" hangingPunct="0">
              <a:lnSpc>
                <a:spcPct val="150000"/>
              </a:lnSpc>
            </a:pP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 “西部之光”访问学者</a:t>
            </a:r>
            <a:endParaRPr lang="en-US" altLang="zh-CN" b="1"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eaLnBrk="0" hangingPunct="0">
              <a:lnSpc>
                <a:spcPct val="150000"/>
              </a:lnSpc>
            </a:pP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   国自然通讯评审专家；入选江西省科技专家库、江西省卫健委科技评审专家库、江西省中医药管理局科技计划评审专家库</a:t>
            </a:r>
            <a:endParaRPr lang="en-US" altLang="zh-CN" b="1"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eaLnBrk="0" hangingPunct="0">
              <a:lnSpc>
                <a:spcPct val="150000"/>
              </a:lnSpc>
            </a:pP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  主持国家自然科学基金 </a:t>
            </a:r>
            <a:r>
              <a:rPr lang="en-US" altLang="zh-CN"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b="1" dirty="0" smtClean="0">
                <a:solidFill>
                  <a:srgbClr val="333399"/>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项，省部级课题</a:t>
            </a:r>
            <a:r>
              <a:rPr lang="zh-CN" altLang="en-US"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项，南昌大学校级教改课题 </a:t>
            </a:r>
            <a:r>
              <a:rPr lang="en-US" altLang="zh-CN"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 </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项</a:t>
            </a:r>
            <a:endParaRPr lang="en-US" altLang="zh-CN" b="1"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eaLnBrk="0" hangingPunct="0">
              <a:lnSpc>
                <a:spcPct val="150000"/>
              </a:lnSpc>
            </a:pPr>
            <a:r>
              <a:rPr lang="en-US" altLang="zh-CN" dirty="0" smtClean="0">
                <a:solidFill>
                  <a:srgbClr val="0000FF"/>
                </a:solidFill>
              </a:rPr>
              <a:t>    </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在</a:t>
            </a: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SCI</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和中文核心期刊发表论文</a:t>
            </a: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20</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余篇，多家</a:t>
            </a: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SCI</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杂志审稿人</a:t>
            </a:r>
            <a:endParaRPr lang="en-US" altLang="zh-CN" b="1" dirty="0" smtClean="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5900" b="1" dirty="0" smtClean="0">
                <a:solidFill>
                  <a:srgbClr val="002060"/>
                </a:solidFill>
                <a:latin typeface="黑体" panose="02010609060101010101" pitchFamily="49" charset="-122"/>
                <a:ea typeface="黑体" panose="02010609060101010101" pitchFamily="49" charset="-122"/>
              </a:rPr>
              <a:t>专业方向：帕金森病和帕金森综合征</a:t>
            </a:r>
            <a:endParaRPr lang="en-US" altLang="zh-CN" sz="5900" b="1" dirty="0" smtClean="0">
              <a:solidFill>
                <a:srgbClr val="002060"/>
              </a:solidFill>
              <a:latin typeface="黑体" panose="02010609060101010101" pitchFamily="49" charset="-122"/>
              <a:ea typeface="黑体" panose="02010609060101010101" pitchFamily="49" charset="-122"/>
            </a:endParaRPr>
          </a:p>
          <a:p>
            <a:r>
              <a:rPr lang="en-US" altLang="zh-CN" sz="5900" b="1" dirty="0" smtClean="0">
                <a:solidFill>
                  <a:srgbClr val="002060"/>
                </a:solidFill>
                <a:latin typeface="黑体" panose="02010609060101010101" pitchFamily="49" charset="-122"/>
                <a:ea typeface="黑体" panose="02010609060101010101" pitchFamily="49" charset="-122"/>
              </a:rPr>
              <a:t>15079186920</a:t>
            </a:r>
            <a:endParaRPr lang="zh-CN" altLang="en-US" sz="5900" dirty="0"/>
          </a:p>
        </p:txBody>
      </p:sp>
      <p:pic>
        <p:nvPicPr>
          <p:cNvPr id="4" name="Picture 2" descr="C:\Users\xyq21\Desktop\南大一附院院徽.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5" name="图片 4" descr="_storage_emulated_0_tencent_MicroMsg_cece138b42a77254bcf9257fb0288857_image2_7d_17_7d17b95aeaf2144e41c0fca54d5335d6.jpg"/>
          <p:cNvPicPr>
            <a:picLocks noChangeAspect="1"/>
          </p:cNvPicPr>
          <p:nvPr/>
        </p:nvPicPr>
        <p:blipFill>
          <a:blip r:embed="rId3" cstate="print"/>
          <a:stretch>
            <a:fillRect/>
          </a:stretch>
        </p:blipFill>
        <p:spPr>
          <a:xfrm>
            <a:off x="755576" y="1988840"/>
            <a:ext cx="1379895" cy="1944216"/>
          </a:xfrm>
          <a:prstGeom prst="rect">
            <a:avLst/>
          </a:prstGeom>
        </p:spPr>
      </p:pic>
    </p:spTree>
    <p:extLst>
      <p:ext uri="{BB962C8B-B14F-4D97-AF65-F5344CB8AC3E}">
        <p14:creationId xmlns:p14="http://schemas.microsoft.com/office/powerpoint/2010/main" val="1196258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779912" y="1600200"/>
            <a:ext cx="4906888" cy="4525963"/>
          </a:xfrm>
        </p:spPr>
        <p:txBody>
          <a:bodyPr>
            <a:normAutofit fontScale="55000" lnSpcReduction="20000"/>
          </a:bodyPr>
          <a:lstStyle/>
          <a:p>
            <a:r>
              <a:rPr lang="zh-CN" altLang="en-US" sz="3600" dirty="0"/>
              <a:t>吴成斯</a:t>
            </a:r>
            <a:r>
              <a:rPr lang="zh-CN" altLang="en-US" sz="3600" dirty="0" smtClean="0"/>
              <a:t>，</a:t>
            </a:r>
            <a:r>
              <a:rPr lang="zh-CN" altLang="en-US" sz="3600" dirty="0"/>
              <a:t>南昌大学第一附属医院神经</a:t>
            </a:r>
            <a:r>
              <a:rPr lang="zh-CN" altLang="en-US" sz="3600" dirty="0" smtClean="0"/>
              <a:t>内科科副主任，副</a:t>
            </a:r>
            <a:r>
              <a:rPr lang="zh-CN" altLang="en-US" sz="3600" dirty="0"/>
              <a:t>主任医师，</a:t>
            </a:r>
            <a:r>
              <a:rPr lang="zh-CN" altLang="en-US" sz="3600" dirty="0" smtClean="0"/>
              <a:t>博士</a:t>
            </a:r>
            <a:endParaRPr lang="en-US" altLang="zh-CN" sz="3600" dirty="0" smtClean="0"/>
          </a:p>
          <a:p>
            <a:pPr marL="285750" indent="-285750">
              <a:lnSpc>
                <a:spcPct val="150000"/>
              </a:lnSpc>
              <a:buFont typeface="Wingdings" panose="05000000000000000000" pitchFamily="2" charset="2"/>
              <a:buChar char="Ø"/>
              <a:defRPr/>
            </a:pPr>
            <a:r>
              <a:rPr lang="zh-CN" altLang="en-US" sz="3300" noProof="1">
                <a:latin typeface="微软雅黑" pitchFamily="34" charset="-122"/>
                <a:ea typeface="微软雅黑" pitchFamily="34" charset="-122"/>
                <a:sym typeface="+mn-ea"/>
              </a:rPr>
              <a:t>江西省医学会神经病学分会青年委员会委员</a:t>
            </a:r>
            <a:endParaRPr lang="en-US" altLang="zh-CN" sz="3300" noProof="1">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Ø"/>
              <a:defRPr/>
            </a:pPr>
            <a:r>
              <a:rPr lang="zh-CN" altLang="en-US" sz="3300" noProof="1">
                <a:latin typeface="微软雅黑" pitchFamily="34" charset="-122"/>
                <a:ea typeface="微软雅黑" pitchFamily="34" charset="-122"/>
                <a:sym typeface="+mn-ea"/>
              </a:rPr>
              <a:t>江西省卒中学会脑小血管病专委会常务委员</a:t>
            </a:r>
            <a:endParaRPr lang="en-US" altLang="zh-CN" sz="3300" noProof="1">
              <a:latin typeface="微软雅黑" pitchFamily="34" charset="-122"/>
              <a:ea typeface="微软雅黑" pitchFamily="34" charset="-122"/>
              <a:sym typeface="+mn-ea"/>
            </a:endParaRPr>
          </a:p>
          <a:p>
            <a:pPr marL="285750" indent="-285750">
              <a:lnSpc>
                <a:spcPct val="150000"/>
              </a:lnSpc>
              <a:buFont typeface="Wingdings" panose="05000000000000000000" pitchFamily="2" charset="2"/>
              <a:buChar char="Ø"/>
              <a:defRPr/>
            </a:pPr>
            <a:r>
              <a:rPr lang="zh-CN" altLang="en-US" sz="3300" noProof="1">
                <a:latin typeface="微软雅黑" pitchFamily="34" charset="-122"/>
                <a:ea typeface="微软雅黑" pitchFamily="34" charset="-122"/>
                <a:sym typeface="+mn-ea"/>
              </a:rPr>
              <a:t>江西省保健学会睡眠医学分会委员会常务委员</a:t>
            </a:r>
            <a:endParaRPr lang="en-US" altLang="zh-CN" sz="3300" noProof="1">
              <a:latin typeface="微软雅黑" pitchFamily="34" charset="-122"/>
              <a:ea typeface="微软雅黑" pitchFamily="34" charset="-122"/>
              <a:sym typeface="+mn-ea"/>
            </a:endParaRPr>
          </a:p>
          <a:p>
            <a:pPr marL="285750" indent="-285750">
              <a:lnSpc>
                <a:spcPct val="150000"/>
              </a:lnSpc>
              <a:buFont typeface="Wingdings" panose="05000000000000000000" pitchFamily="2" charset="2"/>
              <a:buChar char="Ø"/>
              <a:defRPr/>
            </a:pPr>
            <a:r>
              <a:rPr lang="zh-CN" altLang="en-US" sz="3300" noProof="1">
                <a:latin typeface="微软雅黑" pitchFamily="34" charset="-122"/>
                <a:ea typeface="微软雅黑" pitchFamily="34" charset="-122"/>
                <a:sym typeface="+mn-ea"/>
              </a:rPr>
              <a:t>江西省卒中学会认知障碍分会委员会副主任委员</a:t>
            </a:r>
            <a:endParaRPr lang="en-US" altLang="zh-CN" sz="3300" noProof="1">
              <a:latin typeface="微软雅黑" pitchFamily="34" charset="-122"/>
              <a:ea typeface="微软雅黑" pitchFamily="34" charset="-122"/>
              <a:sym typeface="+mn-ea"/>
            </a:endParaRPr>
          </a:p>
          <a:p>
            <a:pPr marL="285750" indent="-285750">
              <a:lnSpc>
                <a:spcPct val="150000"/>
              </a:lnSpc>
              <a:buFont typeface="Wingdings" panose="05000000000000000000" pitchFamily="2" charset="2"/>
              <a:buChar char="Ø"/>
              <a:defRPr/>
            </a:pPr>
            <a:r>
              <a:rPr lang="zh-CN" altLang="en-US" sz="3300" noProof="1">
                <a:latin typeface="微软雅黑" pitchFamily="34" charset="-122"/>
                <a:ea typeface="微软雅黑" pitchFamily="34" charset="-122"/>
                <a:sym typeface="+mn-ea"/>
              </a:rPr>
              <a:t>中国老年医学会认知障碍分会委员</a:t>
            </a:r>
            <a:endParaRPr lang="en-US" altLang="zh-CN" sz="3300" noProof="1">
              <a:latin typeface="微软雅黑" pitchFamily="34" charset="-122"/>
              <a:ea typeface="微软雅黑" pitchFamily="34" charset="-122"/>
              <a:sym typeface="+mn-ea"/>
            </a:endParaRPr>
          </a:p>
          <a:p>
            <a:pPr marL="285750" indent="-285750">
              <a:lnSpc>
                <a:spcPct val="150000"/>
              </a:lnSpc>
              <a:buFont typeface="Wingdings" panose="05000000000000000000" pitchFamily="2" charset="2"/>
              <a:buChar char="Ø"/>
              <a:defRPr/>
            </a:pPr>
            <a:r>
              <a:rPr lang="zh-CN" altLang="en-US" sz="3300" noProof="1">
                <a:latin typeface="微软雅黑" pitchFamily="34" charset="-122"/>
                <a:ea typeface="微软雅黑" pitchFamily="34" charset="-122"/>
                <a:sym typeface="+mn-ea"/>
              </a:rPr>
              <a:t>南昌大学</a:t>
            </a:r>
            <a:r>
              <a:rPr lang="en-US" altLang="zh-CN" sz="3300" noProof="1">
                <a:latin typeface="微软雅黑" pitchFamily="34" charset="-122"/>
                <a:ea typeface="微软雅黑" pitchFamily="34" charset="-122"/>
                <a:sym typeface="+mn-ea"/>
              </a:rPr>
              <a:t>2019</a:t>
            </a:r>
            <a:r>
              <a:rPr lang="zh-CN" altLang="en-US" sz="3300" noProof="1">
                <a:latin typeface="微软雅黑" pitchFamily="34" charset="-122"/>
                <a:ea typeface="微软雅黑" pitchFamily="34" charset="-122"/>
                <a:sym typeface="+mn-ea"/>
              </a:rPr>
              <a:t>年度“</a:t>
            </a:r>
            <a:r>
              <a:rPr lang="en-US" altLang="zh-CN" sz="3300" noProof="1">
                <a:latin typeface="微软雅黑" pitchFamily="34" charset="-122"/>
                <a:ea typeface="微软雅黑" pitchFamily="34" charset="-122"/>
                <a:sym typeface="+mn-ea"/>
              </a:rPr>
              <a:t>215</a:t>
            </a:r>
            <a:r>
              <a:rPr lang="zh-CN" altLang="en-US" sz="3300" noProof="1">
                <a:latin typeface="微软雅黑" pitchFamily="34" charset="-122"/>
                <a:ea typeface="微软雅黑" pitchFamily="34" charset="-122"/>
                <a:sym typeface="+mn-ea"/>
              </a:rPr>
              <a:t>人才工程”青年学者</a:t>
            </a:r>
            <a:endParaRPr lang="zh-CN" altLang="en-US" sz="3300" noProof="1">
              <a:latin typeface="微软雅黑" pitchFamily="34" charset="-122"/>
              <a:ea typeface="微软雅黑" pitchFamily="34" charset="-122"/>
            </a:endParaRPr>
          </a:p>
          <a:p>
            <a:r>
              <a:rPr lang="en-US" altLang="zh-CN" dirty="0" smtClean="0"/>
              <a:t>13870913730                                               </a:t>
            </a:r>
            <a:endParaRPr lang="zh-CN" altLang="en-US" dirty="0"/>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6"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44824"/>
            <a:ext cx="15144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76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89659" y="908720"/>
            <a:ext cx="6203032" cy="5472608"/>
          </a:xfrm>
        </p:spPr>
        <p:txBody>
          <a:bodyPr>
            <a:normAutofit fontScale="25000" lnSpcReduction="20000"/>
          </a:bodyPr>
          <a:lstStyle/>
          <a:p>
            <a:pPr marL="0" indent="0">
              <a:lnSpc>
                <a:spcPct val="170000"/>
              </a:lnSpc>
              <a:buNone/>
            </a:pPr>
            <a:r>
              <a:rPr lang="zh-CN" altLang="en-US" sz="8000" b="1" dirty="0" smtClean="0">
                <a:solidFill>
                  <a:schemeClr val="tx2"/>
                </a:solidFill>
                <a:latin typeface="黑体" panose="02010609060101010101" pitchFamily="49" charset="-122"/>
                <a:ea typeface="黑体" panose="02010609060101010101" pitchFamily="49" charset="-122"/>
              </a:rPr>
              <a:t>   章洁，医学博士，副主任医师、讲师</a:t>
            </a:r>
          </a:p>
          <a:p>
            <a:pPr>
              <a:lnSpc>
                <a:spcPct val="170000"/>
              </a:lnSpc>
            </a:pPr>
            <a:r>
              <a:rPr lang="zh-CN" altLang="zh-CN" sz="6400" dirty="0" smtClean="0">
                <a:latin typeface="+mn-ea"/>
              </a:rPr>
              <a:t>南昌大学第一附属医院青年学科带头人</a:t>
            </a:r>
            <a:r>
              <a:rPr lang="zh-CN" altLang="en-US" sz="6400" dirty="0" smtClean="0">
                <a:latin typeface="+mn-ea"/>
              </a:rPr>
              <a:t>；美国佐治亚医学院访问学者；国家自然科学基金函评专家、江西省科技项目评审专家</a:t>
            </a:r>
            <a:endParaRPr lang="en-US" altLang="zh-CN" sz="6400" dirty="0" smtClean="0">
              <a:latin typeface="+mn-ea"/>
            </a:endParaRPr>
          </a:p>
          <a:p>
            <a:pPr>
              <a:lnSpc>
                <a:spcPct val="170000"/>
              </a:lnSpc>
            </a:pPr>
            <a:r>
              <a:rPr lang="zh-CN" altLang="en-US" sz="6400" dirty="0" smtClean="0">
                <a:latin typeface="+mn-ea"/>
              </a:rPr>
              <a:t>社会兼职：</a:t>
            </a:r>
            <a:r>
              <a:rPr lang="zh-CN" altLang="zh-CN" sz="6400" dirty="0" smtClean="0">
                <a:latin typeface="+mn-ea"/>
              </a:rPr>
              <a:t>江西省研究型医院学会神经感染与神经免疫学分会常务委员</a:t>
            </a:r>
            <a:r>
              <a:rPr lang="zh-CN" altLang="en-US" sz="6400" dirty="0" smtClean="0">
                <a:latin typeface="+mn-ea"/>
              </a:rPr>
              <a:t>；</a:t>
            </a:r>
            <a:r>
              <a:rPr lang="zh-CN" altLang="zh-CN" sz="6400" dirty="0" smtClean="0">
                <a:latin typeface="+mn-ea"/>
              </a:rPr>
              <a:t>江西省卒中学会认知障碍专委会常务委员</a:t>
            </a:r>
            <a:endParaRPr lang="en-US" altLang="zh-CN" sz="6400" dirty="0" smtClean="0">
              <a:latin typeface="+mn-ea"/>
            </a:endParaRPr>
          </a:p>
          <a:p>
            <a:pPr>
              <a:lnSpc>
                <a:spcPct val="170000"/>
              </a:lnSpc>
            </a:pPr>
            <a:r>
              <a:rPr lang="zh-CN" altLang="en-US" sz="6400" dirty="0" smtClean="0"/>
              <a:t>学术成就：主持</a:t>
            </a:r>
            <a:r>
              <a:rPr lang="zh-CN" altLang="zh-CN" sz="6400" dirty="0" smtClean="0"/>
              <a:t>国家</a:t>
            </a:r>
            <a:r>
              <a:rPr lang="zh-CN" altLang="en-US" sz="6400" dirty="0" smtClean="0"/>
              <a:t>自然科学基金</a:t>
            </a:r>
            <a:r>
              <a:rPr lang="en-US" altLang="zh-CN" sz="6400" dirty="0" smtClean="0"/>
              <a:t>1</a:t>
            </a:r>
            <a:r>
              <a:rPr lang="zh-CN" altLang="zh-CN" sz="6400" dirty="0"/>
              <a:t>项</a:t>
            </a:r>
            <a:r>
              <a:rPr lang="zh-CN" altLang="zh-CN" sz="6400" dirty="0" smtClean="0"/>
              <a:t>、</a:t>
            </a:r>
            <a:r>
              <a:rPr lang="zh-CN" altLang="en-US" sz="6400" dirty="0" smtClean="0"/>
              <a:t>江西省自然科学基金</a:t>
            </a:r>
            <a:r>
              <a:rPr lang="en-US" altLang="zh-CN" sz="6400" dirty="0" smtClean="0"/>
              <a:t>2</a:t>
            </a:r>
            <a:r>
              <a:rPr lang="zh-CN" altLang="zh-CN" sz="6400" dirty="0"/>
              <a:t>项</a:t>
            </a:r>
            <a:r>
              <a:rPr lang="zh-CN" altLang="zh-CN" sz="6400" dirty="0" smtClean="0"/>
              <a:t>、</a:t>
            </a:r>
            <a:r>
              <a:rPr lang="zh-CN" altLang="en-US" sz="6400" dirty="0" smtClean="0"/>
              <a:t>江西省卫健委和江西省教育厅</a:t>
            </a:r>
            <a:r>
              <a:rPr lang="zh-CN" altLang="zh-CN" sz="6400" dirty="0" smtClean="0"/>
              <a:t>课题</a:t>
            </a:r>
            <a:r>
              <a:rPr lang="en-US" altLang="zh-CN" sz="6400" dirty="0"/>
              <a:t>4</a:t>
            </a:r>
            <a:r>
              <a:rPr lang="zh-CN" altLang="zh-CN" sz="6400" dirty="0"/>
              <a:t>项</a:t>
            </a:r>
            <a:r>
              <a:rPr lang="zh-CN" altLang="en-US" sz="6400" dirty="0" smtClean="0"/>
              <a:t>、南昌大学校</a:t>
            </a:r>
            <a:r>
              <a:rPr lang="zh-CN" altLang="en-US" sz="6400" dirty="0"/>
              <a:t>级课题</a:t>
            </a:r>
            <a:r>
              <a:rPr lang="en-US" altLang="zh-CN" sz="6400" dirty="0"/>
              <a:t>4</a:t>
            </a:r>
            <a:r>
              <a:rPr lang="zh-CN" altLang="en-US" sz="6400" dirty="0" smtClean="0"/>
              <a:t>项；</a:t>
            </a:r>
            <a:r>
              <a:rPr lang="zh-CN" altLang="en-US" sz="6400" dirty="0" smtClean="0">
                <a:latin typeface="+mn-ea"/>
              </a:rPr>
              <a:t>在</a:t>
            </a:r>
            <a:r>
              <a:rPr lang="en-US" altLang="zh-CN" sz="6400" dirty="0">
                <a:latin typeface="+mn-ea"/>
              </a:rPr>
              <a:t>SCI</a:t>
            </a:r>
            <a:r>
              <a:rPr lang="zh-CN" altLang="en-US" sz="6400" dirty="0">
                <a:latin typeface="+mn-ea"/>
              </a:rPr>
              <a:t>和中文核心期刊</a:t>
            </a:r>
            <a:r>
              <a:rPr lang="zh-CN" altLang="en-US" sz="6400" dirty="0" smtClean="0">
                <a:latin typeface="+mn-ea"/>
              </a:rPr>
              <a:t>发表相关论文</a:t>
            </a:r>
            <a:r>
              <a:rPr lang="en-US" altLang="zh-CN" sz="6400" dirty="0">
                <a:latin typeface="+mn-ea"/>
              </a:rPr>
              <a:t>20</a:t>
            </a:r>
            <a:r>
              <a:rPr lang="zh-CN" altLang="en-US" sz="6400" dirty="0">
                <a:latin typeface="+mn-ea"/>
              </a:rPr>
              <a:t>余</a:t>
            </a:r>
            <a:r>
              <a:rPr lang="zh-CN" altLang="en-US" sz="6400" dirty="0" smtClean="0">
                <a:latin typeface="+mn-ea"/>
              </a:rPr>
              <a:t>篇</a:t>
            </a:r>
            <a:endParaRPr lang="en-US" altLang="zh-CN" sz="6400" dirty="0"/>
          </a:p>
          <a:p>
            <a:pPr>
              <a:lnSpc>
                <a:spcPct val="170000"/>
              </a:lnSpc>
            </a:pPr>
            <a:r>
              <a:rPr lang="zh-CN" altLang="en-US" sz="6400" b="1" dirty="0" smtClean="0">
                <a:solidFill>
                  <a:srgbClr val="000000"/>
                </a:solidFill>
                <a:latin typeface="微软雅黑" panose="020B0503020204020204" pitchFamily="34" charset="-122"/>
                <a:ea typeface="微软雅黑" panose="020B0503020204020204" pitchFamily="34" charset="-122"/>
              </a:rPr>
              <a:t>专业方向：肌萎缩侧索硬化、帕金森病等</a:t>
            </a:r>
            <a:r>
              <a:rPr lang="zh-CN" altLang="zh-CN" sz="6400" b="1" dirty="0" smtClean="0">
                <a:solidFill>
                  <a:srgbClr val="000000"/>
                </a:solidFill>
                <a:latin typeface="微软雅黑" panose="020B0503020204020204" pitchFamily="34" charset="-122"/>
                <a:ea typeface="微软雅黑" panose="020B0503020204020204" pitchFamily="34" charset="-122"/>
              </a:rPr>
              <a:t>神经变性病</a:t>
            </a:r>
            <a:r>
              <a:rPr lang="zh-CN" altLang="en-US" sz="6400" b="1" dirty="0">
                <a:solidFill>
                  <a:srgbClr val="000000"/>
                </a:solidFill>
                <a:latin typeface="微软雅黑" panose="020B0503020204020204" pitchFamily="34" charset="-122"/>
                <a:ea typeface="微软雅黑" panose="020B0503020204020204" pitchFamily="34" charset="-122"/>
              </a:rPr>
              <a:t>的</a:t>
            </a:r>
            <a:r>
              <a:rPr lang="zh-CN" altLang="en-US" sz="6400" b="1" dirty="0" smtClean="0">
                <a:solidFill>
                  <a:srgbClr val="000000"/>
                </a:solidFill>
                <a:latin typeface="微软雅黑" panose="020B0503020204020204" pitchFamily="34" charset="-122"/>
                <a:ea typeface="微软雅黑" panose="020B0503020204020204" pitchFamily="34" charset="-122"/>
              </a:rPr>
              <a:t>诊</a:t>
            </a:r>
            <a:r>
              <a:rPr lang="zh-CN" altLang="zh-CN" sz="6400" b="1" dirty="0" smtClean="0">
                <a:solidFill>
                  <a:srgbClr val="000000"/>
                </a:solidFill>
                <a:latin typeface="微软雅黑" panose="020B0503020204020204" pitchFamily="34" charset="-122"/>
                <a:ea typeface="微软雅黑" panose="020B0503020204020204" pitchFamily="34" charset="-122"/>
              </a:rPr>
              <a:t>治</a:t>
            </a:r>
            <a:r>
              <a:rPr lang="zh-CN" altLang="en-US" sz="6400" b="1" dirty="0" smtClean="0">
                <a:solidFill>
                  <a:srgbClr val="000000"/>
                </a:solidFill>
                <a:latin typeface="微软雅黑" panose="020B0503020204020204" pitchFamily="34" charset="-122"/>
                <a:ea typeface="微软雅黑" panose="020B0503020204020204" pitchFamily="34" charset="-122"/>
              </a:rPr>
              <a:t>及</a:t>
            </a:r>
            <a:r>
              <a:rPr lang="zh-CN" altLang="zh-CN" sz="6400" b="1" dirty="0" smtClean="0">
                <a:solidFill>
                  <a:srgbClr val="000000"/>
                </a:solidFill>
                <a:latin typeface="微软雅黑" panose="020B0503020204020204" pitchFamily="34" charset="-122"/>
                <a:ea typeface="微软雅黑" panose="020B0503020204020204" pitchFamily="34" charset="-122"/>
              </a:rPr>
              <a:t>发病机制</a:t>
            </a:r>
            <a:r>
              <a:rPr lang="zh-CN" altLang="en-US" sz="6400" b="1" dirty="0" smtClean="0">
                <a:solidFill>
                  <a:srgbClr val="000000"/>
                </a:solidFill>
                <a:latin typeface="微软雅黑" panose="020B0503020204020204" pitchFamily="34" charset="-122"/>
                <a:ea typeface="微软雅黑" panose="020B0503020204020204" pitchFamily="34" charset="-122"/>
              </a:rPr>
              <a:t>的研究</a:t>
            </a:r>
            <a:endParaRPr lang="en-US" altLang="zh-CN" sz="6400" b="1" dirty="0" smtClean="0">
              <a:solidFill>
                <a:srgbClr val="000000"/>
              </a:solidFill>
              <a:latin typeface="微软雅黑" panose="020B0503020204020204" pitchFamily="34" charset="-122"/>
              <a:ea typeface="微软雅黑" panose="020B0503020204020204" pitchFamily="34" charset="-122"/>
            </a:endParaRPr>
          </a:p>
          <a:p>
            <a:pPr>
              <a:lnSpc>
                <a:spcPct val="170000"/>
              </a:lnSpc>
            </a:pPr>
            <a:r>
              <a:rPr lang="en-US" altLang="zh-CN" sz="6400" b="1" dirty="0" smtClean="0">
                <a:solidFill>
                  <a:srgbClr val="000000"/>
                </a:solidFill>
                <a:latin typeface="微软雅黑" panose="020B0503020204020204" pitchFamily="34" charset="-122"/>
                <a:ea typeface="微软雅黑" panose="020B0503020204020204" pitchFamily="34" charset="-122"/>
              </a:rPr>
              <a:t>13607095129</a:t>
            </a:r>
            <a:endParaRPr lang="zh-CN" altLang="en-US" sz="6400" b="1" dirty="0" smtClean="0">
              <a:solidFill>
                <a:srgbClr val="000000"/>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mn-ea"/>
            </a:endParaRPr>
          </a:p>
          <a:p>
            <a:endParaRPr lang="zh-CN" altLang="en-US" dirty="0"/>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204865"/>
            <a:ext cx="1584176" cy="2376264"/>
          </a:xfrm>
          <a:prstGeom prst="rect">
            <a:avLst/>
          </a:prstGeom>
        </p:spPr>
      </p:pic>
    </p:spTree>
    <p:extLst>
      <p:ext uri="{BB962C8B-B14F-4D97-AF65-F5344CB8AC3E}">
        <p14:creationId xmlns:p14="http://schemas.microsoft.com/office/powerpoint/2010/main" val="1489273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275856" y="1600200"/>
            <a:ext cx="5410944" cy="4997152"/>
          </a:xfrm>
        </p:spPr>
        <p:txBody>
          <a:bodyPr>
            <a:normAutofit fontScale="62500" lnSpcReduction="20000"/>
          </a:bodyPr>
          <a:lstStyle/>
          <a:p>
            <a:pPr marL="0" indent="0">
              <a:lnSpc>
                <a:spcPct val="150000"/>
              </a:lnSpc>
              <a:buNone/>
            </a:pPr>
            <a:r>
              <a:rPr lang="zh-CN" altLang="en-US" b="1" dirty="0" smtClean="0">
                <a:solidFill>
                  <a:srgbClr val="000000"/>
                </a:solidFill>
                <a:latin typeface="微软雅黑" panose="020B0503020204020204" charset="-122"/>
                <a:ea typeface="微软雅黑" panose="020B0503020204020204" charset="-122"/>
              </a:rPr>
              <a:t>陈瑾，博士研究生，主治医师，</a:t>
            </a:r>
            <a:r>
              <a:rPr lang="en-US" altLang="zh-CN" b="1" dirty="0" smtClean="0">
                <a:solidFill>
                  <a:srgbClr val="000000"/>
                </a:solidFill>
                <a:latin typeface="微软雅黑" panose="020B0503020204020204" charset="-122"/>
                <a:ea typeface="微软雅黑" panose="020B0503020204020204" charset="-122"/>
              </a:rPr>
              <a:t> </a:t>
            </a:r>
            <a:r>
              <a:rPr lang="zh-CN" altLang="en-US" b="1" dirty="0" smtClean="0">
                <a:solidFill>
                  <a:srgbClr val="000000"/>
                </a:solidFill>
                <a:latin typeface="微软雅黑" panose="020B0503020204020204" charset="-122"/>
                <a:ea typeface="微软雅黑" panose="020B0503020204020204" charset="-122"/>
              </a:rPr>
              <a:t>毕业于重庆医科大学</a:t>
            </a:r>
          </a:p>
          <a:p>
            <a:pPr marL="285750" indent="-285750">
              <a:lnSpc>
                <a:spcPct val="150000"/>
              </a:lnSpc>
              <a:buFont typeface="Wingdings" panose="05000000000000000000" charset="0"/>
              <a:buChar char="ü"/>
            </a:pPr>
            <a:r>
              <a:rPr lang="zh-CN" altLang="en-US" dirty="0" smtClean="0">
                <a:solidFill>
                  <a:srgbClr val="000000"/>
                </a:solidFill>
                <a:latin typeface="微软雅黑" panose="020B0503020204020204" charset="-122"/>
                <a:ea typeface="微软雅黑" panose="020B0503020204020204" charset="-122"/>
              </a:rPr>
              <a:t>学术成就：主持国家自然科学基金一项，参加国家自然科学基金</a:t>
            </a:r>
            <a:r>
              <a:rPr lang="en-US" altLang="zh-CN" dirty="0" smtClean="0">
                <a:solidFill>
                  <a:srgbClr val="000000"/>
                </a:solidFill>
                <a:latin typeface="微软雅黑" panose="020B0503020204020204" charset="-122"/>
                <a:ea typeface="微软雅黑" panose="020B0503020204020204" charset="-122"/>
              </a:rPr>
              <a:t>2</a:t>
            </a:r>
            <a:r>
              <a:rPr lang="zh-CN" altLang="en-US" dirty="0" smtClean="0">
                <a:solidFill>
                  <a:srgbClr val="000000"/>
                </a:solidFill>
                <a:latin typeface="微软雅黑" panose="020B0503020204020204" charset="-122"/>
                <a:ea typeface="微软雅黑" panose="020B0503020204020204" charset="-122"/>
              </a:rPr>
              <a:t>项，主持教育厅重点项目一项，近五年以第一作者或通讯作者发表</a:t>
            </a:r>
            <a:r>
              <a:rPr lang="en-US" altLang="zh-CN" dirty="0" smtClean="0">
                <a:solidFill>
                  <a:srgbClr val="000000"/>
                </a:solidFill>
                <a:latin typeface="微软雅黑" panose="020B0503020204020204" charset="-122"/>
                <a:ea typeface="微软雅黑" panose="020B0503020204020204" charset="-122"/>
              </a:rPr>
              <a:t>SCI 6 </a:t>
            </a:r>
            <a:r>
              <a:rPr lang="zh-CN" altLang="en-US" dirty="0" smtClean="0">
                <a:solidFill>
                  <a:srgbClr val="000000"/>
                </a:solidFill>
                <a:latin typeface="微软雅黑" panose="020B0503020204020204" charset="-122"/>
                <a:ea typeface="微软雅黑" panose="020B0503020204020204" charset="-122"/>
              </a:rPr>
              <a:t>篇。</a:t>
            </a:r>
          </a:p>
          <a:p>
            <a:pPr marL="285750" indent="-285750">
              <a:lnSpc>
                <a:spcPct val="150000"/>
              </a:lnSpc>
              <a:buFont typeface="Wingdings" panose="05000000000000000000" charset="0"/>
              <a:buChar char="ü"/>
            </a:pPr>
            <a:r>
              <a:rPr lang="zh-CN" altLang="en-US" dirty="0" smtClean="0">
                <a:solidFill>
                  <a:srgbClr val="000000"/>
                </a:solidFill>
                <a:latin typeface="微软雅黑" panose="020B0503020204020204" charset="-122"/>
                <a:ea typeface="微软雅黑" panose="020B0503020204020204" charset="-122"/>
              </a:rPr>
              <a:t>社会任职：江西省研究型医院学会神经感染与神经免疫分会委员；江西省免疫学会神经免疫分会常委；江西省整合医学会神经内科分会秘书</a:t>
            </a:r>
          </a:p>
          <a:p>
            <a:r>
              <a:rPr lang="zh-CN" altLang="en-US" b="1" dirty="0" smtClean="0">
                <a:solidFill>
                  <a:srgbClr val="000000"/>
                </a:solidFill>
                <a:latin typeface="微软雅黑" panose="020B0503020204020204" charset="-122"/>
                <a:ea typeface="微软雅黑" panose="020B0503020204020204" charset="-122"/>
              </a:rPr>
              <a:t>亚专业方向：神经免疫，情感障碍</a:t>
            </a:r>
            <a:endParaRPr lang="en-US" altLang="zh-CN" b="1" dirty="0" smtClean="0">
              <a:solidFill>
                <a:srgbClr val="000000"/>
              </a:solidFill>
              <a:latin typeface="微软雅黑" panose="020B0503020204020204" charset="-122"/>
              <a:ea typeface="微软雅黑" panose="020B0503020204020204" charset="-122"/>
            </a:endParaRPr>
          </a:p>
          <a:p>
            <a:r>
              <a:rPr lang="en-US" altLang="zh-CN" b="1" dirty="0" smtClean="0">
                <a:solidFill>
                  <a:srgbClr val="000000"/>
                </a:solidFill>
                <a:latin typeface="微软雅黑" panose="020B0503020204020204" charset="-122"/>
                <a:ea typeface="微软雅黑" panose="020B0503020204020204" charset="-122"/>
              </a:rPr>
              <a:t>13097285800</a:t>
            </a:r>
            <a:endParaRPr lang="zh-CN" altLang="en-US" b="1" dirty="0" smtClean="0">
              <a:solidFill>
                <a:srgbClr val="000000"/>
              </a:solidFill>
              <a:latin typeface="微软雅黑" panose="020B0503020204020204" charset="-122"/>
              <a:ea typeface="微软雅黑" panose="020B0503020204020204" charset="-122"/>
            </a:endParaRPr>
          </a:p>
          <a:p>
            <a:endParaRPr lang="zh-CN" altLang="en-US" dirty="0"/>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5" name="图片 4" descr="2021-02-24 13:31:35.619000"/>
          <p:cNvPicPr>
            <a:picLocks noChangeAspect="1"/>
          </p:cNvPicPr>
          <p:nvPr/>
        </p:nvPicPr>
        <p:blipFill>
          <a:blip r:embed="rId3"/>
          <a:stretch>
            <a:fillRect/>
          </a:stretch>
        </p:blipFill>
        <p:spPr>
          <a:xfrm>
            <a:off x="683568" y="2204864"/>
            <a:ext cx="2233245" cy="2664296"/>
          </a:xfrm>
          <a:prstGeom prst="rect">
            <a:avLst/>
          </a:prstGeom>
        </p:spPr>
      </p:pic>
    </p:spTree>
    <p:extLst>
      <p:ext uri="{BB962C8B-B14F-4D97-AF65-F5344CB8AC3E}">
        <p14:creationId xmlns:p14="http://schemas.microsoft.com/office/powerpoint/2010/main" val="216932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411760" y="1600200"/>
            <a:ext cx="6275040" cy="4781128"/>
          </a:xfrm>
        </p:spPr>
        <p:txBody>
          <a:bodyPr>
            <a:normAutofit/>
          </a:bodyPr>
          <a:lstStyle/>
          <a:p>
            <a:r>
              <a:rPr lang="zh-CN" altLang="zh-CN" sz="2800" dirty="0"/>
              <a:t>张娜，博士</a:t>
            </a:r>
            <a:r>
              <a:rPr lang="zh-CN" altLang="zh-CN" sz="2800" dirty="0" smtClean="0"/>
              <a:t>，</a:t>
            </a:r>
            <a:r>
              <a:rPr lang="zh-CN" altLang="en-US" sz="2800" dirty="0" smtClean="0"/>
              <a:t>主治医师，</a:t>
            </a:r>
            <a:r>
              <a:rPr lang="zh-CN" altLang="zh-CN" sz="2800" dirty="0" smtClean="0"/>
              <a:t>硕士生</a:t>
            </a:r>
            <a:r>
              <a:rPr lang="zh-CN" altLang="zh-CN" sz="2800" dirty="0"/>
              <a:t>导师，毕业于华中科技大学附属</a:t>
            </a:r>
            <a:r>
              <a:rPr lang="zh-CN" altLang="zh-CN" sz="2800" dirty="0" smtClean="0"/>
              <a:t>同济医院</a:t>
            </a:r>
            <a:endParaRPr lang="en-US" altLang="zh-CN" sz="2800" dirty="0" smtClean="0"/>
          </a:p>
          <a:p>
            <a:r>
              <a:rPr lang="zh-CN" altLang="zh-CN" sz="1900" dirty="0"/>
              <a:t>江西省抗癫痫协会理事兼副秘书长，江西省整合医学学会全科医学分会第一届委员会</a:t>
            </a:r>
            <a:r>
              <a:rPr lang="zh-CN" altLang="zh-CN" sz="1900" dirty="0" smtClean="0"/>
              <a:t>委员</a:t>
            </a:r>
            <a:endParaRPr lang="en-US" altLang="zh-CN" sz="1900" dirty="0" smtClean="0"/>
          </a:p>
          <a:p>
            <a:r>
              <a:rPr lang="zh-CN" altLang="zh-CN" sz="1900" dirty="0"/>
              <a:t>主持国家自然科学基金项目一项，主持省自然科学基金项目一项，主持省教育厅科技项目一项，公开发表</a:t>
            </a:r>
            <a:r>
              <a:rPr lang="en-US" altLang="zh-CN" sz="1900" dirty="0"/>
              <a:t>SCI</a:t>
            </a:r>
            <a:r>
              <a:rPr lang="zh-CN" altLang="zh-CN" sz="1900" dirty="0"/>
              <a:t>论文</a:t>
            </a:r>
            <a:r>
              <a:rPr lang="en-US" altLang="zh-CN" sz="1900" dirty="0"/>
              <a:t>6</a:t>
            </a:r>
            <a:r>
              <a:rPr lang="zh-CN" altLang="zh-CN" sz="1900" dirty="0"/>
              <a:t>篇</a:t>
            </a:r>
            <a:r>
              <a:rPr lang="en-US" altLang="zh-CN" sz="1900" dirty="0" smtClean="0"/>
              <a:t>.</a:t>
            </a:r>
          </a:p>
          <a:p>
            <a:r>
              <a:rPr lang="zh-CN" altLang="zh-CN" sz="2200" b="1" dirty="0">
                <a:solidFill>
                  <a:srgbClr val="000000"/>
                </a:solidFill>
                <a:latin typeface="微软雅黑" panose="020B0503020204020204" charset="-122"/>
                <a:ea typeface="微软雅黑" panose="020B0503020204020204" charset="-122"/>
              </a:rPr>
              <a:t>亚专业方向为</a:t>
            </a:r>
            <a:r>
              <a:rPr lang="zh-CN" altLang="zh-CN" sz="2200" b="1" dirty="0" smtClean="0">
                <a:solidFill>
                  <a:srgbClr val="000000"/>
                </a:solidFill>
                <a:latin typeface="微软雅黑" panose="020B0503020204020204" charset="-122"/>
                <a:ea typeface="微软雅黑" panose="020B0503020204020204" charset="-122"/>
              </a:rPr>
              <a:t>癫痫</a:t>
            </a:r>
            <a:endParaRPr lang="en-US" altLang="zh-CN" sz="2200" b="1" dirty="0" smtClean="0">
              <a:solidFill>
                <a:srgbClr val="000000"/>
              </a:solidFill>
              <a:latin typeface="微软雅黑" panose="020B0503020204020204" charset="-122"/>
              <a:ea typeface="微软雅黑" panose="020B0503020204020204" charset="-122"/>
            </a:endParaRPr>
          </a:p>
          <a:p>
            <a:r>
              <a:rPr lang="en-US" altLang="zh-CN" sz="2200" b="1" dirty="0" smtClean="0">
                <a:solidFill>
                  <a:srgbClr val="000000"/>
                </a:solidFill>
                <a:latin typeface="微软雅黑" panose="020B0503020204020204" charset="-122"/>
                <a:ea typeface="微软雅黑" panose="020B0503020204020204" charset="-122"/>
              </a:rPr>
              <a:t>15797816685</a:t>
            </a:r>
            <a:endParaRPr lang="zh-CN" altLang="en-US" sz="2200" b="1" dirty="0">
              <a:solidFill>
                <a:srgbClr val="000000"/>
              </a:solidFill>
              <a:latin typeface="微软雅黑" panose="020B0503020204020204" charset="-122"/>
              <a:ea typeface="微软雅黑" panose="020B0503020204020204" charset="-122"/>
            </a:endParaRPr>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5" name="图片 4" descr="04826"/>
          <p:cNvPicPr/>
          <p:nvPr/>
        </p:nvPicPr>
        <p:blipFill>
          <a:blip r:embed="rId3"/>
          <a:stretch>
            <a:fillRect/>
          </a:stretch>
        </p:blipFill>
        <p:spPr>
          <a:xfrm>
            <a:off x="683568" y="2117170"/>
            <a:ext cx="1562735" cy="2049780"/>
          </a:xfrm>
          <a:prstGeom prst="rect">
            <a:avLst/>
          </a:prstGeom>
        </p:spPr>
      </p:pic>
    </p:spTree>
    <p:extLst>
      <p:ext uri="{BB962C8B-B14F-4D97-AF65-F5344CB8AC3E}">
        <p14:creationId xmlns:p14="http://schemas.microsoft.com/office/powerpoint/2010/main" val="663803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507BB45-AAA9-469D-8501-B5F9EF6DA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484784"/>
            <a:ext cx="2054734" cy="2808312"/>
          </a:xfrm>
          <a:prstGeom prst="rect">
            <a:avLst/>
          </a:prstGeom>
        </p:spPr>
      </p:pic>
      <p:sp>
        <p:nvSpPr>
          <p:cNvPr id="6" name="内容占位符 2">
            <a:extLst>
              <a:ext uri="{FF2B5EF4-FFF2-40B4-BE49-F238E27FC236}">
                <a16:creationId xmlns="" xmlns:a16="http://schemas.microsoft.com/office/drawing/2014/main" id="{0AA09004-981B-4236-B6BF-889C41E24421}"/>
              </a:ext>
            </a:extLst>
          </p:cNvPr>
          <p:cNvSpPr txBox="1">
            <a:spLocks/>
          </p:cNvSpPr>
          <p:nvPr/>
        </p:nvSpPr>
        <p:spPr>
          <a:xfrm>
            <a:off x="2987823" y="908720"/>
            <a:ext cx="5796137" cy="594928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400" b="1" dirty="0">
                <a:latin typeface="+mn-ea"/>
              </a:rPr>
              <a:t>    </a:t>
            </a:r>
            <a:r>
              <a:rPr lang="zh-CN" altLang="en-US" sz="2800" b="1" dirty="0">
                <a:latin typeface="+mn-ea"/>
              </a:rPr>
              <a:t>徐劲，助理研究员，硕士研究生导师</a:t>
            </a:r>
            <a:endParaRPr lang="en-US" altLang="zh-CN" sz="2400" b="1" dirty="0">
              <a:latin typeface="+mn-ea"/>
            </a:endParaRPr>
          </a:p>
          <a:p>
            <a:pPr marL="342900" indent="-342900" algn="just">
              <a:buFont typeface="Arial" panose="020B0604020202020204" pitchFamily="34" charset="0"/>
              <a:buChar char="•"/>
            </a:pPr>
            <a:r>
              <a:rPr lang="zh-CN" altLang="en-US" dirty="0" smtClean="0">
                <a:latin typeface="+mn-ea"/>
              </a:rPr>
              <a:t>中山大学</a:t>
            </a:r>
            <a:r>
              <a:rPr lang="zh-CN" altLang="en-US" dirty="0">
                <a:latin typeface="+mn-ea"/>
              </a:rPr>
              <a:t>博士，中山大学博士后，美国杜克大学博士后</a:t>
            </a:r>
            <a:endParaRPr lang="en-US" altLang="zh-CN" dirty="0">
              <a:latin typeface="+mn-ea"/>
            </a:endParaRPr>
          </a:p>
          <a:p>
            <a:pPr marL="342900" indent="-342900" algn="just">
              <a:buFont typeface="Arial" panose="020B0604020202020204" pitchFamily="34" charset="0"/>
              <a:buChar char="•"/>
            </a:pPr>
            <a:r>
              <a:rPr lang="zh-CN" altLang="en-US" dirty="0">
                <a:latin typeface="+mn-ea"/>
              </a:rPr>
              <a:t>江西省“双千计划”引进人才</a:t>
            </a:r>
            <a:endParaRPr lang="en-US" altLang="zh-CN" dirty="0">
              <a:latin typeface="+mn-ea"/>
            </a:endParaRPr>
          </a:p>
          <a:p>
            <a:pPr marL="342900" indent="-342900" algn="just">
              <a:buFont typeface="Arial" panose="020B0604020202020204" pitchFamily="34" charset="0"/>
              <a:buChar char="•"/>
            </a:pPr>
            <a:r>
              <a:rPr lang="zh-CN" altLang="en-US" dirty="0">
                <a:latin typeface="+mn-ea"/>
              </a:rPr>
              <a:t>南昌大学“</a:t>
            </a:r>
            <a:r>
              <a:rPr lang="en-US" altLang="zh-CN" dirty="0">
                <a:latin typeface="+mn-ea"/>
              </a:rPr>
              <a:t>215</a:t>
            </a:r>
            <a:r>
              <a:rPr lang="zh-CN" altLang="en-US" dirty="0">
                <a:latin typeface="+mn-ea"/>
              </a:rPr>
              <a:t>人才工程”赣江青年学者</a:t>
            </a:r>
            <a:endParaRPr lang="en-US" altLang="zh-CN" dirty="0">
              <a:latin typeface="+mn-ea"/>
            </a:endParaRPr>
          </a:p>
          <a:p>
            <a:pPr marL="342900" indent="-342900" algn="just">
              <a:buFont typeface="Arial" panose="020B0604020202020204" pitchFamily="34" charset="0"/>
              <a:buChar char="•"/>
            </a:pPr>
            <a:r>
              <a:rPr lang="zh-CN" altLang="en-US" dirty="0">
                <a:latin typeface="+mn-ea"/>
              </a:rPr>
              <a:t>主持国自然科学青年基金</a:t>
            </a:r>
            <a:r>
              <a:rPr lang="en-US" altLang="zh-CN" dirty="0">
                <a:latin typeface="+mn-ea"/>
              </a:rPr>
              <a:t>1</a:t>
            </a:r>
            <a:r>
              <a:rPr lang="zh-CN" altLang="en-US" dirty="0">
                <a:latin typeface="+mn-ea"/>
              </a:rPr>
              <a:t>项，江西省自然科学基金杰出青年项目</a:t>
            </a:r>
            <a:r>
              <a:rPr lang="en-US" altLang="zh-CN" dirty="0">
                <a:latin typeface="+mn-ea"/>
              </a:rPr>
              <a:t>1</a:t>
            </a:r>
            <a:r>
              <a:rPr lang="zh-CN" altLang="en-US" dirty="0">
                <a:latin typeface="+mn-ea"/>
              </a:rPr>
              <a:t>项</a:t>
            </a:r>
            <a:endParaRPr lang="en-US" altLang="zh-CN" dirty="0">
              <a:latin typeface="+mn-ea"/>
            </a:endParaRPr>
          </a:p>
          <a:p>
            <a:pPr marL="342900" indent="-342900" algn="just">
              <a:buFont typeface="Arial" panose="020B0604020202020204" pitchFamily="34" charset="0"/>
              <a:buChar char="•"/>
            </a:pPr>
            <a:r>
              <a:rPr lang="zh-CN" altLang="en-US" dirty="0">
                <a:latin typeface="+mn-ea"/>
              </a:rPr>
              <a:t>代表性研究论文发表于“</a:t>
            </a:r>
            <a:r>
              <a:rPr lang="en-US" altLang="zh-CN" dirty="0">
                <a:latin typeface="+mn-ea"/>
              </a:rPr>
              <a:t>Anesthesiology</a:t>
            </a:r>
            <a:r>
              <a:rPr lang="zh-CN" altLang="en-US" dirty="0">
                <a:latin typeface="+mn-ea"/>
              </a:rPr>
              <a:t>”，“</a:t>
            </a:r>
            <a:r>
              <a:rPr lang="en-US" altLang="zh-CN" dirty="0">
                <a:latin typeface="+mn-ea"/>
              </a:rPr>
              <a:t>Pain</a:t>
            </a:r>
            <a:r>
              <a:rPr lang="zh-CN" altLang="en-US" dirty="0">
                <a:latin typeface="+mn-ea"/>
              </a:rPr>
              <a:t>”等杂志上</a:t>
            </a:r>
            <a:endParaRPr lang="en-US" altLang="zh-CN" dirty="0">
              <a:latin typeface="+mn-ea"/>
            </a:endParaRPr>
          </a:p>
          <a:p>
            <a:pPr marL="342900" indent="-342900" algn="just">
              <a:buFont typeface="Arial" panose="020B0604020202020204" pitchFamily="34" charset="0"/>
              <a:buChar char="•"/>
            </a:pPr>
            <a:r>
              <a:rPr lang="zh-CN" altLang="en-US" dirty="0">
                <a:latin typeface="+mn-ea"/>
              </a:rPr>
              <a:t>“</a:t>
            </a:r>
            <a:r>
              <a:rPr lang="en-US" altLang="zh-CN" dirty="0">
                <a:latin typeface="+mn-ea"/>
              </a:rPr>
              <a:t>Frontiers in Pain Research</a:t>
            </a:r>
            <a:r>
              <a:rPr lang="zh-CN" altLang="en-US" dirty="0">
                <a:latin typeface="+mn-ea"/>
              </a:rPr>
              <a:t>”杂志</a:t>
            </a:r>
            <a:r>
              <a:rPr lang="en-US" altLang="zh-CN" dirty="0">
                <a:latin typeface="+mn-ea"/>
              </a:rPr>
              <a:t>Review Editor</a:t>
            </a:r>
          </a:p>
          <a:p>
            <a:pPr marL="342900" indent="-342900" algn="just">
              <a:buFont typeface="Arial" panose="020B0604020202020204" pitchFamily="34" charset="0"/>
              <a:buChar char="•"/>
            </a:pPr>
            <a:r>
              <a:rPr lang="zh-CN" altLang="en-US" dirty="0">
                <a:latin typeface="+mn-ea"/>
              </a:rPr>
              <a:t>主要研究方向：神经病理性疼痛</a:t>
            </a:r>
            <a:endParaRPr lang="en-US" altLang="zh-CN" dirty="0">
              <a:latin typeface="+mn-ea"/>
            </a:endParaRPr>
          </a:p>
          <a:p>
            <a:pPr algn="l">
              <a:lnSpc>
                <a:spcPct val="150000"/>
              </a:lnSpc>
            </a:pPr>
            <a:r>
              <a:rPr lang="en-US" altLang="zh-CN" dirty="0">
                <a:solidFill>
                  <a:srgbClr val="000000"/>
                </a:solidFill>
                <a:latin typeface="微软雅黑" panose="020B0503020204020204" pitchFamily="34" charset="-122"/>
                <a:ea typeface="微软雅黑" panose="020B0503020204020204" pitchFamily="34" charset="-122"/>
              </a:rPr>
              <a:t>18664719630</a:t>
            </a:r>
            <a:endParaRPr lang="en-US" altLang="zh-CN" sz="800" dirty="0">
              <a:latin typeface="+mn-ea"/>
            </a:endParaRPr>
          </a:p>
          <a:p>
            <a:pPr algn="l"/>
            <a:endParaRPr lang="zh-CN" altLang="en-US" sz="700" dirty="0"/>
          </a:p>
        </p:txBody>
      </p:sp>
      <p:pic>
        <p:nvPicPr>
          <p:cNvPr id="4" name="Picture 2" descr="C:\Users\xyq21\Desktop\南大一附院院徽.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12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498" y="4293096"/>
            <a:ext cx="8229600" cy="4525963"/>
          </a:xfrm>
        </p:spPr>
        <p:txBody>
          <a:bodyPr/>
          <a:lstStyle/>
          <a:p>
            <a:r>
              <a:rPr lang="zh-CN" altLang="en-US" dirty="0" smtClean="0"/>
              <a:t>研究方向：</a:t>
            </a:r>
            <a:r>
              <a:rPr lang="zh-CN" altLang="en-US" dirty="0"/>
              <a:t>神经遗传病、神经肌肉病、神经系统疑难</a:t>
            </a:r>
            <a:r>
              <a:rPr lang="zh-CN" altLang="en-US" dirty="0" smtClean="0"/>
              <a:t>杂症   </a:t>
            </a:r>
            <a:r>
              <a:rPr lang="en-US" altLang="zh-CN" dirty="0" smtClean="0"/>
              <a:t>13879187691</a:t>
            </a:r>
            <a:endParaRPr lang="zh-CN" altLang="en-US" dirty="0"/>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94453"/>
            <a:ext cx="839152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240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365104"/>
            <a:ext cx="8229600" cy="4525963"/>
          </a:xfrm>
        </p:spPr>
        <p:txBody>
          <a:bodyPr/>
          <a:lstStyle/>
          <a:p>
            <a:r>
              <a:rPr lang="zh-CN" altLang="en-US" dirty="0" smtClean="0"/>
              <a:t>研究方向：神经免疫性疾病、脑血管病</a:t>
            </a:r>
            <a:endParaRPr lang="en-US" altLang="zh-CN" dirty="0" smtClean="0"/>
          </a:p>
          <a:p>
            <a:r>
              <a:rPr lang="en-US" altLang="zh-CN" dirty="0" smtClean="0"/>
              <a:t>13517007808</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7847419" cy="285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xyq21\Desktop\南大一附院院徽.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118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411760" y="1600200"/>
            <a:ext cx="6275040" cy="4997152"/>
          </a:xfrm>
        </p:spPr>
        <p:txBody>
          <a:bodyPr>
            <a:normAutofit fontScale="32500" lnSpcReduction="20000"/>
          </a:bodyPr>
          <a:lstStyle/>
          <a:p>
            <a:r>
              <a:rPr lang="zh-CN" altLang="en-US" sz="5900" dirty="0" smtClean="0"/>
              <a:t>李辉华   南昌大学第一附属医院神经内科主任医师、硕士研究生导师、副教授</a:t>
            </a:r>
            <a:endParaRPr lang="en-US" altLang="zh-CN" sz="5900" dirty="0" smtClean="0"/>
          </a:p>
          <a:p>
            <a:r>
              <a:rPr lang="zh-CN" altLang="en-US" sz="4300" dirty="0" smtClean="0"/>
              <a:t>现任中国医师协会中西医结合医师分会第三届神经病学专业委员会全国常务委员，</a:t>
            </a:r>
            <a:endParaRPr lang="en-US" altLang="zh-CN" sz="4300" dirty="0" smtClean="0"/>
          </a:p>
          <a:p>
            <a:r>
              <a:rPr lang="zh-CN" altLang="en-US" sz="4300" dirty="0" smtClean="0"/>
              <a:t>中国中西医结合学会眩晕学会全国委员，</a:t>
            </a:r>
            <a:endParaRPr lang="en-US" altLang="zh-CN" sz="4300" dirty="0" smtClean="0"/>
          </a:p>
          <a:p>
            <a:r>
              <a:rPr lang="zh-CN" altLang="en-US" sz="4300" dirty="0" smtClean="0"/>
              <a:t>江西省整合医学会疼痛学会副主任委员，</a:t>
            </a:r>
            <a:endParaRPr lang="en-US" altLang="zh-CN" sz="4300" dirty="0" smtClean="0"/>
          </a:p>
          <a:p>
            <a:r>
              <a:rPr lang="zh-CN" altLang="en-US" sz="4300" dirty="0" smtClean="0"/>
              <a:t>江西省中西医结合学会神经学会常委，</a:t>
            </a:r>
            <a:endParaRPr lang="en-US" altLang="zh-CN" sz="4300" dirty="0" smtClean="0"/>
          </a:p>
          <a:p>
            <a:r>
              <a:rPr lang="zh-CN" altLang="en-US" sz="4300" dirty="0" smtClean="0"/>
              <a:t>江西省研究型医院学会神经病学分会第一届委员会常务委员，</a:t>
            </a:r>
            <a:endParaRPr lang="en-US" altLang="zh-CN" sz="4300" dirty="0" smtClean="0"/>
          </a:p>
          <a:p>
            <a:r>
              <a:rPr lang="zh-CN" altLang="en-US" sz="4300" dirty="0" smtClean="0"/>
              <a:t>江西睡眠学会常务委员，</a:t>
            </a:r>
            <a:endParaRPr lang="en-US" altLang="zh-CN" sz="4300" dirty="0" smtClean="0"/>
          </a:p>
          <a:p>
            <a:r>
              <a:rPr lang="zh-CN" altLang="en-US" sz="4300" dirty="0" smtClean="0"/>
              <a:t>江西省医疗事故鉴定委员会专家组成员，中国医药科学杂志编委。</a:t>
            </a:r>
            <a:endParaRPr lang="en-US" altLang="zh-CN" sz="4300" dirty="0"/>
          </a:p>
          <a:p>
            <a:r>
              <a:rPr lang="en-US" altLang="zh-CN" sz="4300" dirty="0"/>
              <a:t>1987</a:t>
            </a:r>
            <a:r>
              <a:rPr lang="zh-CN" altLang="en-US" sz="4300" dirty="0"/>
              <a:t>年毕业于江西医学院医疗系，</a:t>
            </a:r>
            <a:r>
              <a:rPr lang="en-US" altLang="zh-CN" sz="4300" dirty="0"/>
              <a:t>1993</a:t>
            </a:r>
            <a:r>
              <a:rPr lang="zh-CN" altLang="en-US" sz="4300" dirty="0"/>
              <a:t>年</a:t>
            </a:r>
            <a:r>
              <a:rPr lang="en-US" altLang="zh-CN" sz="4300" dirty="0"/>
              <a:t>9</a:t>
            </a:r>
            <a:r>
              <a:rPr lang="zh-CN" altLang="en-US" sz="4300" dirty="0"/>
              <a:t>月至</a:t>
            </a:r>
            <a:r>
              <a:rPr lang="en-US" altLang="zh-CN" sz="4300" dirty="0"/>
              <a:t>94</a:t>
            </a:r>
            <a:r>
              <a:rPr lang="zh-CN" altLang="en-US" sz="4300" dirty="0"/>
              <a:t>年</a:t>
            </a:r>
            <a:r>
              <a:rPr lang="en-US" altLang="zh-CN" sz="4300" dirty="0"/>
              <a:t>8</a:t>
            </a:r>
            <a:r>
              <a:rPr lang="zh-CN" altLang="en-US" sz="4300" dirty="0"/>
              <a:t>月于优异成绩在上海医科大学华山医院全国神经内科进修班学习。有丰富的神经内科工作经验，能解决本科复杂疑难问题。</a:t>
            </a:r>
          </a:p>
          <a:p>
            <a:r>
              <a:rPr lang="zh-CN" altLang="en-US" sz="4300" b="1" dirty="0" smtClean="0">
                <a:solidFill>
                  <a:srgbClr val="000000"/>
                </a:solidFill>
                <a:latin typeface="微软雅黑" panose="020B0503020204020204" pitchFamily="34" charset="-122"/>
                <a:ea typeface="微软雅黑" panose="020B0503020204020204" pitchFamily="34" charset="-122"/>
              </a:rPr>
              <a:t>主要</a:t>
            </a:r>
            <a:r>
              <a:rPr lang="zh-CN" altLang="en-US" sz="4300" b="1" dirty="0">
                <a:solidFill>
                  <a:srgbClr val="000000"/>
                </a:solidFill>
                <a:latin typeface="微软雅黑" panose="020B0503020204020204" pitchFamily="34" charset="-122"/>
                <a:ea typeface="微软雅黑" panose="020B0503020204020204" pitchFamily="34" charset="-122"/>
              </a:rPr>
              <a:t>研究方向是头痛、眩晕，脑血管病防治康复，脑神经退行性变性疾病</a:t>
            </a:r>
            <a:r>
              <a:rPr lang="zh-CN" altLang="en-US" sz="4300" b="1" dirty="0" smtClean="0">
                <a:solidFill>
                  <a:srgbClr val="000000"/>
                </a:solidFill>
                <a:latin typeface="微软雅黑" panose="020B0503020204020204" pitchFamily="34" charset="-122"/>
                <a:ea typeface="微软雅黑" panose="020B0503020204020204" pitchFamily="34" charset="-122"/>
              </a:rPr>
              <a:t>。参与</a:t>
            </a:r>
            <a:r>
              <a:rPr lang="en-US" altLang="zh-CN" sz="4300" b="1" dirty="0">
                <a:solidFill>
                  <a:srgbClr val="000000"/>
                </a:solidFill>
                <a:latin typeface="微软雅黑" panose="020B0503020204020204" pitchFamily="34" charset="-122"/>
                <a:ea typeface="微软雅黑" panose="020B0503020204020204" pitchFamily="34" charset="-122"/>
              </a:rPr>
              <a:t>6</a:t>
            </a:r>
            <a:r>
              <a:rPr lang="zh-CN" altLang="en-US" sz="4300" b="1" dirty="0">
                <a:solidFill>
                  <a:srgbClr val="000000"/>
                </a:solidFill>
                <a:latin typeface="微软雅黑" panose="020B0503020204020204" pitchFamily="34" charset="-122"/>
                <a:ea typeface="微软雅黑" panose="020B0503020204020204" pitchFamily="34" charset="-122"/>
              </a:rPr>
              <a:t>项省级科研项目第一主持研究和国家自然科学基金课题第二主持研究，现公开发表核心杂志论文</a:t>
            </a:r>
            <a:r>
              <a:rPr lang="en-US" altLang="zh-CN" sz="4300" b="1" dirty="0">
                <a:solidFill>
                  <a:srgbClr val="000000"/>
                </a:solidFill>
                <a:latin typeface="微软雅黑" panose="020B0503020204020204" pitchFamily="34" charset="-122"/>
                <a:ea typeface="微软雅黑" panose="020B0503020204020204" pitchFamily="34" charset="-122"/>
              </a:rPr>
              <a:t>20</a:t>
            </a:r>
            <a:r>
              <a:rPr lang="zh-CN" altLang="en-US" sz="4300" b="1" dirty="0">
                <a:solidFill>
                  <a:srgbClr val="000000"/>
                </a:solidFill>
                <a:latin typeface="微软雅黑" panose="020B0503020204020204" pitchFamily="34" charset="-122"/>
                <a:ea typeface="微软雅黑" panose="020B0503020204020204" pitchFamily="34" charset="-122"/>
              </a:rPr>
              <a:t>余篇，主编书籍</a:t>
            </a:r>
            <a:r>
              <a:rPr lang="en-US" altLang="zh-CN" sz="4300" b="1" dirty="0">
                <a:solidFill>
                  <a:srgbClr val="000000"/>
                </a:solidFill>
                <a:latin typeface="微软雅黑" panose="020B0503020204020204" pitchFamily="34" charset="-122"/>
                <a:ea typeface="微软雅黑" panose="020B0503020204020204" pitchFamily="34" charset="-122"/>
              </a:rPr>
              <a:t>1</a:t>
            </a:r>
            <a:r>
              <a:rPr lang="zh-CN" altLang="en-US" sz="4300" b="1" dirty="0">
                <a:solidFill>
                  <a:srgbClr val="000000"/>
                </a:solidFill>
                <a:latin typeface="微软雅黑" panose="020B0503020204020204" pitchFamily="34" charset="-122"/>
                <a:ea typeface="微软雅黑" panose="020B0503020204020204" pitchFamily="34" charset="-122"/>
              </a:rPr>
              <a:t>部</a:t>
            </a:r>
            <a:r>
              <a:rPr lang="zh-CN" altLang="en-US" sz="4300" b="1" dirty="0" smtClean="0">
                <a:solidFill>
                  <a:srgbClr val="000000"/>
                </a:solidFill>
                <a:latin typeface="微软雅黑" panose="020B0503020204020204" pitchFamily="34" charset="-122"/>
                <a:ea typeface="微软雅黑" panose="020B0503020204020204" pitchFamily="34" charset="-122"/>
              </a:rPr>
              <a:t>。</a:t>
            </a:r>
            <a:endParaRPr lang="en-US" altLang="zh-CN" sz="4300" b="1" dirty="0" smtClean="0">
              <a:solidFill>
                <a:srgbClr val="000000"/>
              </a:solidFill>
              <a:latin typeface="微软雅黑" panose="020B0503020204020204" pitchFamily="34" charset="-122"/>
              <a:ea typeface="微软雅黑" panose="020B0503020204020204" pitchFamily="34" charset="-122"/>
            </a:endParaRPr>
          </a:p>
          <a:p>
            <a:r>
              <a:rPr lang="zh-CN" altLang="en-US" sz="4300" b="1" dirty="0">
                <a:solidFill>
                  <a:srgbClr val="000000"/>
                </a:solidFill>
                <a:latin typeface="微软雅黑" panose="020B0503020204020204" pitchFamily="34" charset="-122"/>
                <a:ea typeface="微软雅黑" panose="020B0503020204020204" pitchFamily="34" charset="-122"/>
              </a:rPr>
              <a:t>从医感悟：医生，救死扶伤，这是一个无私的职业，人道、善良、关切、爱护是我们的宗旨，它不同于其他任何一种职业。我们以真诚热情面对患者，了解病情，获得患者的信任，同时又以严谨科学的态度实施诊疗方案。如果说科学家更多地付诸于理智，艺术家更多地倾注于感情，那么医生则必须集冷静的理智与热烈的情感于一身，倾注一腔心血待病人，向病魔、向死神挑战！</a:t>
            </a:r>
          </a:p>
          <a:p>
            <a:endParaRPr lang="en-US" altLang="zh-CN" sz="4300" b="1" dirty="0">
              <a:solidFill>
                <a:srgbClr val="000000"/>
              </a:solidFill>
              <a:latin typeface="微软雅黑" panose="020B0503020204020204" pitchFamily="34" charset="-122"/>
              <a:ea typeface="微软雅黑" panose="020B0503020204020204" pitchFamily="34" charset="-122"/>
            </a:endParaRPr>
          </a:p>
          <a:p>
            <a:r>
              <a:rPr lang="en-US" altLang="zh-CN" sz="4300" b="1" dirty="0" smtClean="0">
                <a:solidFill>
                  <a:srgbClr val="000000"/>
                </a:solidFill>
                <a:latin typeface="微软雅黑" panose="020B0503020204020204" pitchFamily="34" charset="-122"/>
                <a:ea typeface="微软雅黑" panose="020B0503020204020204" pitchFamily="34" charset="-122"/>
              </a:rPr>
              <a:t>13155801826</a:t>
            </a:r>
            <a:endParaRPr lang="zh-CN" altLang="en-US" sz="4300" b="1" dirty="0">
              <a:solidFill>
                <a:srgbClr val="000000"/>
              </a:solidFill>
              <a:latin typeface="微软雅黑" panose="020B0503020204020204" pitchFamily="34" charset="-122"/>
              <a:ea typeface="微软雅黑" panose="020B0503020204020204" pitchFamily="34" charset="-122"/>
            </a:endParaRPr>
          </a:p>
          <a:p>
            <a:endParaRPr lang="zh-CN" altLang="en-US" dirty="0"/>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1245518" cy="172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5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627784" y="1600200"/>
            <a:ext cx="6059016" cy="5069160"/>
          </a:xfrm>
        </p:spPr>
        <p:txBody>
          <a:bodyPr>
            <a:normAutofit fontScale="62500" lnSpcReduction="20000"/>
          </a:bodyPr>
          <a:lstStyle/>
          <a:p>
            <a:r>
              <a:rPr lang="zh-CN" altLang="en-US" sz="5100" dirty="0" smtClean="0">
                <a:latin typeface="华文楷体" panose="02010600040101010101" charset="-122"/>
                <a:ea typeface="华文楷体" panose="02010600040101010101" charset="-122"/>
                <a:cs typeface="华文楷体" panose="02010600040101010101" charset="-122"/>
              </a:rPr>
              <a:t>谢旭芳，南昌</a:t>
            </a:r>
            <a:r>
              <a:rPr lang="zh-CN" altLang="en-US" sz="5100" dirty="0">
                <a:latin typeface="华文楷体" panose="02010600040101010101" charset="-122"/>
                <a:ea typeface="华文楷体" panose="02010600040101010101" charset="-122"/>
                <a:cs typeface="华文楷体" panose="02010600040101010101" charset="-122"/>
              </a:rPr>
              <a:t>大学第一附属医院神经内科副主任，主任医师，硕士研究生导师，癫痫病房及神经电生理室负责人</a:t>
            </a:r>
            <a:r>
              <a:rPr lang="zh-CN" altLang="en-US" sz="5100" dirty="0" smtClean="0">
                <a:latin typeface="华文楷体" panose="02010600040101010101" charset="-122"/>
                <a:ea typeface="华文楷体" panose="02010600040101010101" charset="-122"/>
                <a:cs typeface="华文楷体" panose="02010600040101010101" charset="-122"/>
              </a:rPr>
              <a:t>。</a:t>
            </a:r>
            <a:endParaRPr lang="en-US" altLang="zh-CN" sz="5100" dirty="0" smtClean="0">
              <a:latin typeface="华文楷体" panose="02010600040101010101" charset="-122"/>
              <a:ea typeface="华文楷体" panose="02010600040101010101" charset="-122"/>
              <a:cs typeface="华文楷体" panose="02010600040101010101" charset="-122"/>
            </a:endParaRPr>
          </a:p>
          <a:p>
            <a:r>
              <a:rPr lang="zh-CN" altLang="en-US" sz="2900" dirty="0" smtClean="0">
                <a:latin typeface="华文楷体" panose="02010600040101010101" charset="-122"/>
                <a:ea typeface="华文楷体" panose="02010600040101010101" charset="-122"/>
                <a:cs typeface="华文楷体" panose="02010600040101010101" charset="-122"/>
              </a:rPr>
              <a:t>中国医师协会神经内科医师分会癫痫专委会委员、中国抗癫痫协会药物治疗专委会委员，中国卒中学会脑血管病高危人群管理分会常务委员、江西省医学会神经病学分会副主任委员、江西省抗癫痫协会副理事长、江西省卒中学会副理事长。</a:t>
            </a:r>
            <a:endParaRPr lang="en-US" altLang="zh-CN" sz="2900" dirty="0" smtClean="0">
              <a:latin typeface="华文楷体" panose="02010600040101010101" charset="-122"/>
              <a:ea typeface="华文楷体" panose="02010600040101010101" charset="-122"/>
              <a:cs typeface="华文楷体" panose="02010600040101010101" charset="-122"/>
            </a:endParaRPr>
          </a:p>
          <a:p>
            <a:r>
              <a:rPr lang="zh-CN" altLang="en-US" sz="2900" dirty="0" smtClean="0">
                <a:latin typeface="华文楷体" panose="02010600040101010101" charset="-122"/>
                <a:ea typeface="华文楷体" panose="02010600040101010101" charset="-122"/>
              </a:rPr>
              <a:t>任</a:t>
            </a:r>
            <a:r>
              <a:rPr lang="zh-CN" altLang="en-US" sz="2900" dirty="0" smtClean="0">
                <a:latin typeface="华文楷体" panose="02010600040101010101" charset="-122"/>
                <a:ea typeface="华文楷体" panose="02010600040101010101" charset="-122"/>
                <a:cs typeface="华文楷体" panose="02010600040101010101" charset="-122"/>
              </a:rPr>
              <a:t>《中国神经精神疾病杂志》、《南昌大学学报（医学版）》和《江西医药》审稿专家。发表专业论文50余篇，其中SCI 4篇，中文核心20余篇。主持及参与完成多项省厅级和国家级科研课题, 获江西省科技进步二等奖一项、江西省科技成果一项、实用型新型专利一项。</a:t>
            </a:r>
          </a:p>
          <a:p>
            <a:r>
              <a:rPr lang="zh-CN" altLang="en-US" sz="3100" b="1" dirty="0">
                <a:solidFill>
                  <a:srgbClr val="000000"/>
                </a:solidFill>
                <a:latin typeface="微软雅黑" panose="020B0503020204020204" pitchFamily="34" charset="-122"/>
                <a:ea typeface="微软雅黑" panose="020B0503020204020204" pitchFamily="34" charset="-122"/>
              </a:rPr>
              <a:t>研究方向：从事神经内科临床工作</a:t>
            </a:r>
            <a:r>
              <a:rPr lang="en-US" altLang="zh-CN" sz="3100" b="1" dirty="0">
                <a:solidFill>
                  <a:srgbClr val="000000"/>
                </a:solidFill>
                <a:latin typeface="微软雅黑" panose="020B0503020204020204" pitchFamily="34" charset="-122"/>
                <a:ea typeface="微软雅黑" panose="020B0503020204020204" pitchFamily="34" charset="-122"/>
              </a:rPr>
              <a:t>29</a:t>
            </a:r>
            <a:r>
              <a:rPr lang="zh-CN" altLang="en-US" sz="3100" b="1" dirty="0">
                <a:solidFill>
                  <a:srgbClr val="000000"/>
                </a:solidFill>
                <a:latin typeface="微软雅黑" panose="020B0503020204020204" pitchFamily="34" charset="-122"/>
                <a:ea typeface="微软雅黑" panose="020B0503020204020204" pitchFamily="34" charset="-122"/>
              </a:rPr>
              <a:t>年，擅长癫痫等发作性疾病的诊治、脑血管病的防治及脑电图技术的临床应用</a:t>
            </a:r>
            <a:r>
              <a:rPr lang="zh-CN" altLang="en-US" sz="3100" b="1" dirty="0" smtClean="0">
                <a:solidFill>
                  <a:srgbClr val="000000"/>
                </a:solidFill>
                <a:latin typeface="微软雅黑" panose="020B0503020204020204" pitchFamily="34" charset="-122"/>
                <a:ea typeface="微软雅黑" panose="020B0503020204020204" pitchFamily="34" charset="-122"/>
              </a:rPr>
              <a:t>。</a:t>
            </a:r>
            <a:endParaRPr lang="en-US" altLang="zh-CN" sz="3100" b="1" dirty="0" smtClean="0">
              <a:solidFill>
                <a:srgbClr val="000000"/>
              </a:solidFill>
              <a:latin typeface="微软雅黑" panose="020B0503020204020204" pitchFamily="34" charset="-122"/>
              <a:ea typeface="微软雅黑" panose="020B0503020204020204" pitchFamily="34" charset="-122"/>
            </a:endParaRPr>
          </a:p>
          <a:p>
            <a:r>
              <a:rPr lang="en-US" altLang="zh-CN" sz="3100" b="1" dirty="0" smtClean="0">
                <a:solidFill>
                  <a:srgbClr val="000000"/>
                </a:solidFill>
                <a:latin typeface="微软雅黑" panose="020B0503020204020204" pitchFamily="34" charset="-122"/>
                <a:ea typeface="微软雅黑" panose="020B0503020204020204" pitchFamily="34" charset="-122"/>
              </a:rPr>
              <a:t>13879160356</a:t>
            </a:r>
            <a:endParaRPr lang="zh-CN" altLang="en-US" sz="3100" b="1" dirty="0">
              <a:solidFill>
                <a:srgbClr val="000000"/>
              </a:solidFill>
              <a:latin typeface="微软雅黑" panose="020B0503020204020204" pitchFamily="34" charset="-122"/>
              <a:ea typeface="微软雅黑" panose="020B0503020204020204" pitchFamily="34" charset="-122"/>
            </a:endParaRPr>
          </a:p>
        </p:txBody>
      </p:sp>
      <p:pic>
        <p:nvPicPr>
          <p:cNvPr id="4" name="Picture 2" descr="C:\Users\xyq21\Desktop\南大一附院院徽.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5" name="内容占位符 -2147482624" descr="微信图片_20201015211755"/>
          <p:cNvPicPr>
            <a:picLocks noChangeAspect="1"/>
          </p:cNvPicPr>
          <p:nvPr>
            <p:custDataLst>
              <p:tags r:id="rId1"/>
            </p:custDataLst>
          </p:nvPr>
        </p:nvPicPr>
        <p:blipFill>
          <a:blip r:embed="rId4"/>
          <a:stretch>
            <a:fillRect/>
          </a:stretch>
        </p:blipFill>
        <p:spPr>
          <a:xfrm>
            <a:off x="832872" y="1772816"/>
            <a:ext cx="1416656" cy="1800200"/>
          </a:xfrm>
          <a:prstGeom prst="rect">
            <a:avLst/>
          </a:prstGeom>
          <a:noFill/>
          <a:ln w="9525">
            <a:noFill/>
          </a:ln>
        </p:spPr>
      </p:pic>
    </p:spTree>
    <p:extLst>
      <p:ext uri="{BB962C8B-B14F-4D97-AF65-F5344CB8AC3E}">
        <p14:creationId xmlns:p14="http://schemas.microsoft.com/office/powerpoint/2010/main" val="460629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27784" y="1052736"/>
            <a:ext cx="6059016" cy="5400600"/>
          </a:xfrm>
        </p:spPr>
        <p:txBody>
          <a:bodyPr>
            <a:normAutofit fontScale="92500" lnSpcReduction="10000"/>
          </a:bodyPr>
          <a:lstStyle/>
          <a:p>
            <a:r>
              <a:rPr lang="zh-CN" altLang="zh-CN" sz="3000" dirty="0"/>
              <a:t>王联群，女，医学博士，主任医师，教授，硕士生</a:t>
            </a:r>
            <a:r>
              <a:rPr lang="zh-CN" altLang="zh-CN" sz="3000" dirty="0" smtClean="0"/>
              <a:t>导师</a:t>
            </a:r>
            <a:endParaRPr lang="en-US" altLang="zh-CN" sz="3000" dirty="0" smtClean="0"/>
          </a:p>
          <a:p>
            <a:r>
              <a:rPr lang="zh-CN" altLang="zh-CN" sz="2300" dirty="0" smtClean="0"/>
              <a:t>江西省</a:t>
            </a:r>
            <a:r>
              <a:rPr lang="zh-CN" altLang="zh-CN" sz="2300" dirty="0"/>
              <a:t>卫生系统学术和技术带头人培养对象，江西省整合医学会神经病学神经重症主任委员，江西省研究型医院学会重症医学分会常务委员，江西省中西医结合重症医学分会委员，美国匹兹堡医疗中心重症医学科访问学者。</a:t>
            </a:r>
          </a:p>
          <a:p>
            <a:r>
              <a:rPr lang="zh-CN" altLang="zh-CN" sz="2300" dirty="0" smtClean="0"/>
              <a:t>主持</a:t>
            </a:r>
            <a:r>
              <a:rPr lang="zh-CN" altLang="zh-CN" sz="2300" dirty="0"/>
              <a:t>完成</a:t>
            </a:r>
            <a:r>
              <a:rPr lang="en-US" altLang="zh-CN" sz="2300" dirty="0"/>
              <a:t>14</a:t>
            </a:r>
            <a:r>
              <a:rPr lang="zh-CN" altLang="zh-CN" sz="2300" dirty="0"/>
              <a:t>项科研课题，其中</a:t>
            </a:r>
            <a:r>
              <a:rPr lang="en-US" altLang="zh-CN" sz="2300" dirty="0"/>
              <a:t>1</a:t>
            </a:r>
            <a:r>
              <a:rPr lang="zh-CN" altLang="zh-CN" sz="2300" dirty="0"/>
              <a:t>项国家自然科学基金，</a:t>
            </a:r>
            <a:r>
              <a:rPr lang="en-US" altLang="zh-CN" sz="2300" dirty="0"/>
              <a:t>3</a:t>
            </a:r>
            <a:r>
              <a:rPr lang="zh-CN" altLang="zh-CN" sz="2300" dirty="0"/>
              <a:t>项省科技厅课题，</a:t>
            </a:r>
            <a:r>
              <a:rPr lang="en-US" altLang="zh-CN" sz="2300" dirty="0"/>
              <a:t>4</a:t>
            </a:r>
            <a:r>
              <a:rPr lang="zh-CN" altLang="zh-CN" sz="2300" dirty="0"/>
              <a:t>项省教育厅课题，</a:t>
            </a:r>
            <a:r>
              <a:rPr lang="en-US" altLang="zh-CN" sz="2300" dirty="0"/>
              <a:t>6</a:t>
            </a:r>
            <a:r>
              <a:rPr lang="zh-CN" altLang="zh-CN" sz="2300" dirty="0"/>
              <a:t>项省卫计委课题，参与了</a:t>
            </a:r>
            <a:r>
              <a:rPr lang="en-US" altLang="zh-CN" sz="2300" dirty="0"/>
              <a:t>3</a:t>
            </a:r>
            <a:r>
              <a:rPr lang="zh-CN" altLang="zh-CN" sz="2300" dirty="0"/>
              <a:t>项国家自然基金课题的研究，</a:t>
            </a:r>
            <a:r>
              <a:rPr lang="en-US" altLang="zh-CN" sz="2300" dirty="0"/>
              <a:t>2011</a:t>
            </a:r>
            <a:r>
              <a:rPr lang="zh-CN" altLang="zh-CN" sz="2300" dirty="0"/>
              <a:t>年及</a:t>
            </a:r>
            <a:r>
              <a:rPr lang="en-US" altLang="zh-CN" sz="2300" dirty="0"/>
              <a:t>2013</a:t>
            </a:r>
            <a:r>
              <a:rPr lang="zh-CN" altLang="zh-CN" sz="2300" dirty="0"/>
              <a:t>分别获江西省高校科技成果一等奖</a:t>
            </a:r>
            <a:r>
              <a:rPr lang="en-US" altLang="zh-CN" sz="2300" dirty="0"/>
              <a:t>1</a:t>
            </a:r>
            <a:r>
              <a:rPr lang="zh-CN" altLang="zh-CN" sz="2300" dirty="0"/>
              <a:t>项，</a:t>
            </a:r>
            <a:r>
              <a:rPr lang="en-US" altLang="zh-CN" sz="2300" dirty="0"/>
              <a:t>2009</a:t>
            </a:r>
            <a:r>
              <a:rPr lang="zh-CN" altLang="zh-CN" sz="2300" dirty="0"/>
              <a:t>年江西省高校科技成果二等奖</a:t>
            </a:r>
            <a:r>
              <a:rPr lang="en-US" altLang="zh-CN" sz="2300" dirty="0"/>
              <a:t>1</a:t>
            </a:r>
            <a:r>
              <a:rPr lang="zh-CN" altLang="zh-CN" sz="2300" dirty="0"/>
              <a:t>项，发表</a:t>
            </a:r>
            <a:r>
              <a:rPr lang="en-US" altLang="zh-CN" sz="2300" dirty="0"/>
              <a:t>SCI</a:t>
            </a:r>
            <a:r>
              <a:rPr lang="zh-CN" altLang="zh-CN" sz="2300" dirty="0"/>
              <a:t>论文</a:t>
            </a:r>
            <a:r>
              <a:rPr lang="en-US" altLang="zh-CN" sz="2300" dirty="0"/>
              <a:t>2</a:t>
            </a:r>
            <a:r>
              <a:rPr lang="zh-CN" altLang="zh-CN" sz="2300" dirty="0"/>
              <a:t>篇，国家级及省级核心期刊论文</a:t>
            </a:r>
            <a:r>
              <a:rPr lang="en-US" altLang="zh-CN" sz="2300" dirty="0"/>
              <a:t>30</a:t>
            </a:r>
            <a:r>
              <a:rPr lang="zh-CN" altLang="zh-CN" sz="2300" dirty="0"/>
              <a:t>余篇</a:t>
            </a:r>
            <a:r>
              <a:rPr lang="zh-CN" altLang="zh-CN" dirty="0" smtClean="0"/>
              <a:t>。</a:t>
            </a:r>
            <a:endParaRPr lang="en-US" altLang="zh-CN" dirty="0" smtClean="0"/>
          </a:p>
          <a:p>
            <a:r>
              <a:rPr lang="zh-CN" altLang="en-US" sz="2200" b="1" dirty="0">
                <a:solidFill>
                  <a:srgbClr val="000000"/>
                </a:solidFill>
                <a:latin typeface="微软雅黑" panose="020B0503020204020204" pitchFamily="34" charset="-122"/>
                <a:ea typeface="微软雅黑" panose="020B0503020204020204" pitchFamily="34" charset="-122"/>
              </a:rPr>
              <a:t>研究方向：重症</a:t>
            </a:r>
            <a:r>
              <a:rPr lang="zh-CN" altLang="en-US" sz="2200" b="1" dirty="0" smtClean="0">
                <a:solidFill>
                  <a:srgbClr val="000000"/>
                </a:solidFill>
                <a:latin typeface="微软雅黑" panose="020B0503020204020204" pitchFamily="34" charset="-122"/>
                <a:ea typeface="微软雅黑" panose="020B0503020204020204" pitchFamily="34" charset="-122"/>
              </a:rPr>
              <a:t>医学</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r>
              <a:rPr lang="en-US" altLang="zh-CN" sz="2200" b="1" dirty="0" smtClean="0">
                <a:solidFill>
                  <a:srgbClr val="000000"/>
                </a:solidFill>
                <a:latin typeface="微软雅黑" panose="020B0503020204020204" pitchFamily="34" charset="-122"/>
                <a:ea typeface="微软雅黑" panose="020B0503020204020204" pitchFamily="34" charset="-122"/>
              </a:rPr>
              <a:t>18970931221</a:t>
            </a:r>
            <a:endParaRPr lang="zh-CN" altLang="en-US" sz="2200" b="1" dirty="0">
              <a:solidFill>
                <a:srgbClr val="000000"/>
              </a:solidFill>
              <a:latin typeface="微软雅黑" panose="020B0503020204020204" pitchFamily="34" charset="-122"/>
              <a:ea typeface="微软雅黑" panose="020B0503020204020204" pitchFamily="34" charset="-122"/>
            </a:endParaRPr>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4098" name="图片 4" descr="webwxgetmsg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88840"/>
            <a:ext cx="13716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79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                                               13576080161</a:t>
            </a:r>
            <a:endParaRPr lang="zh-CN" altLang="en-US" dirty="0"/>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1" y="72627"/>
            <a:ext cx="3616771" cy="678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62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915816" y="1628800"/>
            <a:ext cx="5760640" cy="5040560"/>
          </a:xfrm>
        </p:spPr>
        <p:txBody>
          <a:bodyPr>
            <a:normAutofit fontScale="32500" lnSpcReduction="20000"/>
          </a:bodyPr>
          <a:lstStyle/>
          <a:p>
            <a:pPr marL="0" indent="0">
              <a:buNone/>
            </a:pPr>
            <a:r>
              <a:rPr lang="zh-CN" altLang="en-US" sz="5900" b="1" dirty="0" smtClean="0"/>
              <a:t>徐文苑，南昌</a:t>
            </a:r>
            <a:r>
              <a:rPr lang="zh-CN" altLang="en-US" sz="5900" b="1" dirty="0"/>
              <a:t>大学第一附属医院神经内科副主任</a:t>
            </a:r>
          </a:p>
          <a:p>
            <a:pPr marL="0" indent="0">
              <a:buNone/>
            </a:pPr>
            <a:r>
              <a:rPr lang="zh-CN" altLang="en-US" sz="5900" b="1" dirty="0" smtClean="0"/>
              <a:t>、主任医师</a:t>
            </a:r>
            <a:r>
              <a:rPr lang="zh-CN" altLang="en-US" sz="5900" b="1" dirty="0"/>
              <a:t>、教授、医学博士、硕士生导师</a:t>
            </a:r>
          </a:p>
          <a:p>
            <a:r>
              <a:rPr lang="zh-CN" altLang="en-US" sz="4900" dirty="0"/>
              <a:t>江西省卫生系统学术和技术带头人</a:t>
            </a:r>
          </a:p>
          <a:p>
            <a:r>
              <a:rPr lang="zh-CN" altLang="en-US" sz="4900" dirty="0"/>
              <a:t>中国老年医学学会神经医学分会全国委员</a:t>
            </a:r>
          </a:p>
          <a:p>
            <a:r>
              <a:rPr lang="zh-CN" altLang="en-US" sz="4900" dirty="0"/>
              <a:t>江西省神经病学会委员</a:t>
            </a:r>
          </a:p>
          <a:p>
            <a:r>
              <a:rPr lang="zh-CN" altLang="en-US" sz="4900" dirty="0"/>
              <a:t>江西省卒中学会脑小血管病专业委员会主任委员</a:t>
            </a:r>
          </a:p>
          <a:p>
            <a:r>
              <a:rPr lang="zh-CN" altLang="en-US" sz="4900" dirty="0"/>
              <a:t>江西省卒中学会重症脑血管专业委员会副主任委员</a:t>
            </a:r>
          </a:p>
          <a:p>
            <a:r>
              <a:rPr lang="zh-CN" altLang="en-US" sz="4900" dirty="0"/>
              <a:t>江西省整合医学学会神经外科分会副主任委员</a:t>
            </a:r>
          </a:p>
          <a:p>
            <a:r>
              <a:rPr lang="zh-CN" altLang="en-US" sz="4900" dirty="0"/>
              <a:t>江西省整合医学学会睡眠分会副主任委员</a:t>
            </a:r>
          </a:p>
          <a:p>
            <a:r>
              <a:rPr lang="zh-CN" altLang="en-US" sz="4900" dirty="0"/>
              <a:t>江西省整合医学学会神经病学分会常务委员</a:t>
            </a:r>
          </a:p>
          <a:p>
            <a:r>
              <a:rPr lang="zh-CN" altLang="en-US" sz="4900" dirty="0"/>
              <a:t>江西省研究型医院学会卒中分会常务委员</a:t>
            </a:r>
          </a:p>
          <a:p>
            <a:r>
              <a:rPr lang="zh-CN" altLang="en-US" sz="4900" dirty="0"/>
              <a:t>江西省帕金森病与运动障碍组副组长</a:t>
            </a:r>
          </a:p>
          <a:p>
            <a:r>
              <a:rPr lang="zh-CN" altLang="en-US" sz="4900" dirty="0"/>
              <a:t>英国诺丁汉大学、英国皇家斯托克医院、澳大利亚墨尔本皇家医院访问学者</a:t>
            </a:r>
          </a:p>
          <a:p>
            <a:r>
              <a:rPr lang="zh-CN" altLang="en-US" sz="4900" dirty="0"/>
              <a:t>    </a:t>
            </a:r>
            <a:r>
              <a:rPr lang="zh-CN" altLang="en-US" sz="4900" b="1" dirty="0"/>
              <a:t>专业领域：脑血管病与神经变性病。</a:t>
            </a:r>
            <a:r>
              <a:rPr lang="zh-CN" altLang="en-US" sz="4900" dirty="0"/>
              <a:t>获江西省自然科学三等奖一项。主持课题多项，作为第一作者及通信作者发表</a:t>
            </a:r>
            <a:r>
              <a:rPr lang="en-US" altLang="zh-CN" sz="4900" dirty="0"/>
              <a:t>SCI</a:t>
            </a:r>
            <a:r>
              <a:rPr lang="zh-CN" altLang="en-US" sz="4900" dirty="0"/>
              <a:t>及各类核心期刊数十篇。</a:t>
            </a:r>
          </a:p>
          <a:p>
            <a:r>
              <a:rPr lang="en-US" altLang="zh-CN" sz="4900" b="1" dirty="0" smtClean="0">
                <a:solidFill>
                  <a:srgbClr val="000000"/>
                </a:solidFill>
                <a:latin typeface="微软雅黑" panose="020B0503020204020204" pitchFamily="34" charset="-122"/>
                <a:ea typeface="微软雅黑" panose="020B0503020204020204" pitchFamily="34" charset="-122"/>
              </a:rPr>
              <a:t>18679197575</a:t>
            </a:r>
            <a:endParaRPr lang="zh-CN" altLang="zh-CN" sz="4900" b="1" dirty="0">
              <a:solidFill>
                <a:srgbClr val="000000"/>
              </a:solidFill>
              <a:latin typeface="微软雅黑" panose="020B0503020204020204" pitchFamily="34" charset="-122"/>
              <a:ea typeface="微软雅黑" panose="020B0503020204020204" pitchFamily="34" charset="-122"/>
            </a:endParaRPr>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5" name="图片 4" descr="C:\Users\Administrator\Documents\WeChat Files\QQBrowser Plugin\wenyuan7575\Image\1123473276.jpg"/>
          <p:cNvPicPr/>
          <p:nvPr/>
        </p:nvPicPr>
        <p:blipFill>
          <a:blip r:embed="rId3" cstate="print"/>
          <a:srcRect/>
          <a:stretch>
            <a:fillRect/>
          </a:stretch>
        </p:blipFill>
        <p:spPr bwMode="auto">
          <a:xfrm>
            <a:off x="899592" y="2060848"/>
            <a:ext cx="1656184" cy="2304255"/>
          </a:xfrm>
          <a:prstGeom prst="rect">
            <a:avLst/>
          </a:prstGeom>
          <a:noFill/>
          <a:ln w="9525">
            <a:noFill/>
            <a:miter lim="800000"/>
            <a:headEnd/>
            <a:tailEnd/>
          </a:ln>
        </p:spPr>
      </p:pic>
    </p:spTree>
    <p:extLst>
      <p:ext uri="{BB962C8B-B14F-4D97-AF65-F5344CB8AC3E}">
        <p14:creationId xmlns:p14="http://schemas.microsoft.com/office/powerpoint/2010/main" val="2896948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699792" y="1556792"/>
            <a:ext cx="5987008" cy="5112568"/>
          </a:xfrm>
        </p:spPr>
        <p:txBody>
          <a:bodyPr>
            <a:normAutofit fontScale="77500" lnSpcReduction="20000"/>
          </a:bodyPr>
          <a:lstStyle/>
          <a:p>
            <a:pPr>
              <a:lnSpc>
                <a:spcPct val="150000"/>
              </a:lnSpc>
              <a:buNone/>
            </a:pPr>
            <a:r>
              <a:rPr lang="zh-CN" altLang="en-US" sz="2800" b="1" noProof="1">
                <a:sym typeface="+mn-ea"/>
              </a:rPr>
              <a:t>熊英</a:t>
            </a:r>
            <a:r>
              <a:rPr lang="zh-CN" altLang="en-US" sz="2800" b="1" noProof="1" smtClean="0">
                <a:sym typeface="+mn-ea"/>
              </a:rPr>
              <a:t>琼</a:t>
            </a:r>
            <a:r>
              <a:rPr lang="zh-CN" altLang="zh-CN" sz="2800" b="1" noProof="1" smtClean="0">
                <a:sym typeface="+mn-ea"/>
              </a:rPr>
              <a:t>，</a:t>
            </a:r>
            <a:r>
              <a:rPr lang="zh-CN" altLang="en-US" sz="2800" b="1" noProof="1" smtClean="0">
                <a:sym typeface="+mn-ea"/>
              </a:rPr>
              <a:t>南昌大学第一附属医院神经内科</a:t>
            </a:r>
            <a:r>
              <a:rPr lang="zh-CN" altLang="zh-CN" sz="2800" b="1" noProof="1" smtClean="0">
                <a:sym typeface="+mn-ea"/>
              </a:rPr>
              <a:t>主任医师</a:t>
            </a:r>
            <a:r>
              <a:rPr lang="zh-CN" altLang="en-US" sz="2800" b="1" noProof="1" smtClean="0">
                <a:sym typeface="+mn-ea"/>
              </a:rPr>
              <a:t>，</a:t>
            </a:r>
            <a:r>
              <a:rPr lang="zh-CN" altLang="zh-CN" sz="2800" b="1" noProof="1" smtClean="0">
                <a:sym typeface="+mn-ea"/>
              </a:rPr>
              <a:t>博士，</a:t>
            </a:r>
            <a:r>
              <a:rPr lang="zh-CN" altLang="en-US" sz="2800" b="1" noProof="1" smtClean="0">
                <a:sym typeface="+mn-ea"/>
              </a:rPr>
              <a:t>副</a:t>
            </a:r>
            <a:r>
              <a:rPr lang="zh-CN" altLang="zh-CN" sz="2800" b="1" noProof="1" smtClean="0">
                <a:sym typeface="+mn-ea"/>
              </a:rPr>
              <a:t>教授</a:t>
            </a:r>
            <a:r>
              <a:rPr lang="zh-CN" altLang="zh-CN" sz="2800" b="1" noProof="1">
                <a:sym typeface="+mn-ea"/>
              </a:rPr>
              <a:t>， </a:t>
            </a:r>
            <a:r>
              <a:rPr lang="zh-CN" altLang="en-US" sz="2800" b="1" noProof="1">
                <a:sym typeface="+mn-ea"/>
              </a:rPr>
              <a:t>硕</a:t>
            </a:r>
            <a:r>
              <a:rPr lang="zh-CN" altLang="zh-CN" sz="2800" b="1" noProof="1" smtClean="0">
                <a:sym typeface="+mn-ea"/>
              </a:rPr>
              <a:t>导</a:t>
            </a:r>
            <a:endParaRPr lang="en-US" altLang="zh-CN" sz="2800" b="1" noProof="1" smtClean="0">
              <a:sym typeface="+mn-ea"/>
            </a:endParaRPr>
          </a:p>
          <a:p>
            <a:pPr>
              <a:lnSpc>
                <a:spcPct val="150000"/>
              </a:lnSpc>
            </a:pPr>
            <a:r>
              <a:rPr lang="zh-CN" altLang="en-US" sz="1900" dirty="0" smtClean="0">
                <a:solidFill>
                  <a:srgbClr val="000000"/>
                </a:solidFill>
                <a:latin typeface="宋体" pitchFamily="2" charset="-122"/>
                <a:ea typeface="宋体" pitchFamily="2" charset="-122"/>
              </a:rPr>
              <a:t>现为中国卒中学会重症脑血管分会常务委员、国家卫生计生委脑卒中防治专家委员会重症脑血管分会委员、世中联健康管理专业委员会常务理事、中国科协卒中学科科学传播专家团队成员、中国医师协会科学普及分会委员、中国医师协会神内分会睡眠障碍专委会委员、江西卒中学会理事、江西卒中学会重症脑血管病专业委员会主任委员、江西省免疫学会理事、江西省免疫学会神经免疫分会副主任委员、江西睡眠医学会委员、江西省睡眠医学会睡眠障碍专业委员会常务委员、江西省抗癫痫协会理事。</a:t>
            </a:r>
            <a:endParaRPr lang="en-US" altLang="zh-CN" sz="1900" dirty="0" smtClean="0">
              <a:solidFill>
                <a:srgbClr val="000000"/>
              </a:solidFill>
              <a:latin typeface="宋体" pitchFamily="2" charset="-122"/>
              <a:ea typeface="宋体" pitchFamily="2" charset="-122"/>
            </a:endParaRPr>
          </a:p>
          <a:p>
            <a:pPr>
              <a:lnSpc>
                <a:spcPct val="150000"/>
              </a:lnSpc>
            </a:pPr>
            <a:r>
              <a:rPr lang="zh-CN" altLang="en-US" sz="1900" dirty="0" smtClean="0">
                <a:solidFill>
                  <a:srgbClr val="000000"/>
                </a:solidFill>
                <a:latin typeface="宋体" pitchFamily="2" charset="-122"/>
                <a:ea typeface="宋体" pitchFamily="2" charset="-122"/>
              </a:rPr>
              <a:t>主持</a:t>
            </a:r>
            <a:r>
              <a:rPr lang="zh-CN" altLang="en-US" sz="1900" dirty="0">
                <a:solidFill>
                  <a:srgbClr val="000000"/>
                </a:solidFill>
                <a:latin typeface="宋体" pitchFamily="2" charset="-122"/>
                <a:ea typeface="宋体" pitchFamily="2" charset="-122"/>
              </a:rPr>
              <a:t>国自然、省科技厅、卫健委课题</a:t>
            </a:r>
            <a:r>
              <a:rPr lang="en-US" altLang="zh-CN" sz="1900" dirty="0">
                <a:solidFill>
                  <a:srgbClr val="000000"/>
                </a:solidFill>
                <a:latin typeface="宋体" pitchFamily="2" charset="-122"/>
                <a:ea typeface="宋体" pitchFamily="2" charset="-122"/>
              </a:rPr>
              <a:t>10</a:t>
            </a:r>
            <a:r>
              <a:rPr lang="zh-CN" altLang="en-US" sz="1900" dirty="0">
                <a:solidFill>
                  <a:srgbClr val="000000"/>
                </a:solidFill>
                <a:latin typeface="宋体" pitchFamily="2" charset="-122"/>
                <a:ea typeface="宋体" pitchFamily="2" charset="-122"/>
              </a:rPr>
              <a:t>余项。发表</a:t>
            </a:r>
            <a:r>
              <a:rPr lang="en-US" altLang="zh-CN" sz="1900" dirty="0">
                <a:solidFill>
                  <a:srgbClr val="000000"/>
                </a:solidFill>
                <a:latin typeface="宋体" pitchFamily="2" charset="-122"/>
                <a:ea typeface="宋体" pitchFamily="2" charset="-122"/>
              </a:rPr>
              <a:t>SCI</a:t>
            </a:r>
            <a:r>
              <a:rPr lang="zh-CN" altLang="en-US" sz="1900" dirty="0">
                <a:solidFill>
                  <a:srgbClr val="000000"/>
                </a:solidFill>
                <a:latin typeface="宋体" pitchFamily="2" charset="-122"/>
                <a:ea typeface="宋体" pitchFamily="2" charset="-122"/>
              </a:rPr>
              <a:t>、核心论文</a:t>
            </a:r>
            <a:r>
              <a:rPr lang="en-US" altLang="zh-CN" sz="1900" dirty="0">
                <a:solidFill>
                  <a:srgbClr val="000000"/>
                </a:solidFill>
                <a:latin typeface="宋体" pitchFamily="2" charset="-122"/>
                <a:ea typeface="宋体" pitchFamily="2" charset="-122"/>
              </a:rPr>
              <a:t>30</a:t>
            </a:r>
            <a:r>
              <a:rPr lang="zh-CN" altLang="en-US" sz="1900" dirty="0">
                <a:solidFill>
                  <a:srgbClr val="000000"/>
                </a:solidFill>
                <a:latin typeface="宋体" pitchFamily="2" charset="-122"/>
                <a:ea typeface="宋体" pitchFamily="2" charset="-122"/>
              </a:rPr>
              <a:t>余篇。荣获江西省科学技术进步奖二等奖</a:t>
            </a:r>
            <a:r>
              <a:rPr lang="en-US" altLang="zh-CN" sz="1900" dirty="0">
                <a:solidFill>
                  <a:srgbClr val="000000"/>
                </a:solidFill>
                <a:latin typeface="宋体" pitchFamily="2" charset="-122"/>
                <a:ea typeface="宋体" pitchFamily="2" charset="-122"/>
              </a:rPr>
              <a:t>2</a:t>
            </a:r>
            <a:r>
              <a:rPr lang="zh-CN" altLang="en-US" sz="1900" dirty="0">
                <a:solidFill>
                  <a:srgbClr val="000000"/>
                </a:solidFill>
                <a:latin typeface="宋体" pitchFamily="2" charset="-122"/>
                <a:ea typeface="宋体" pitchFamily="2" charset="-122"/>
              </a:rPr>
              <a:t>项。</a:t>
            </a:r>
            <a:endParaRPr lang="en-US" altLang="zh-CN" sz="1900" dirty="0" smtClean="0">
              <a:solidFill>
                <a:srgbClr val="000000"/>
              </a:solidFill>
              <a:latin typeface="宋体" pitchFamily="2" charset="-122"/>
              <a:ea typeface="宋体" pitchFamily="2" charset="-122"/>
            </a:endParaRPr>
          </a:p>
          <a:p>
            <a:pPr>
              <a:lnSpc>
                <a:spcPct val="150000"/>
              </a:lnSpc>
            </a:pPr>
            <a:r>
              <a:rPr lang="zh-CN" altLang="en-US" sz="2000" b="1" dirty="0" smtClean="0">
                <a:solidFill>
                  <a:srgbClr val="000000"/>
                </a:solidFill>
                <a:latin typeface="微软雅黑" panose="020B0503020204020204" pitchFamily="34" charset="-122"/>
                <a:ea typeface="微软雅黑" panose="020B0503020204020204" pitchFamily="34" charset="-122"/>
              </a:rPr>
              <a:t>研究方向为神经</a:t>
            </a:r>
            <a:r>
              <a:rPr lang="zh-CN" altLang="en-US" sz="2000" b="1" dirty="0">
                <a:solidFill>
                  <a:srgbClr val="000000"/>
                </a:solidFill>
                <a:latin typeface="微软雅黑" panose="020B0503020204020204" pitchFamily="34" charset="-122"/>
                <a:ea typeface="微软雅黑" panose="020B0503020204020204" pitchFamily="34" charset="-122"/>
              </a:rPr>
              <a:t>免疫</a:t>
            </a:r>
            <a:r>
              <a:rPr lang="zh-CN" altLang="en-US" sz="2000" b="1" dirty="0" smtClean="0">
                <a:solidFill>
                  <a:srgbClr val="000000"/>
                </a:solidFill>
                <a:latin typeface="微软雅黑" panose="020B0503020204020204" pitchFamily="34" charset="-122"/>
                <a:ea typeface="微软雅黑" panose="020B0503020204020204" pitchFamily="34" charset="-122"/>
              </a:rPr>
              <a:t>、睡眠障碍、癫痫及脑电生理，包括脑电图、脑功能分析及多导睡眠检查。</a:t>
            </a:r>
            <a:endParaRPr lang="en-US" altLang="zh-CN" sz="2000" b="1" dirty="0" smtClean="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rgbClr val="000000"/>
                </a:solidFill>
                <a:latin typeface="微软雅黑" panose="020B0503020204020204" pitchFamily="34" charset="-122"/>
                <a:ea typeface="微软雅黑" panose="020B0503020204020204" pitchFamily="34" charset="-122"/>
              </a:rPr>
              <a:t>13970933122</a:t>
            </a:r>
            <a:endParaRPr lang="zh-CN" altLang="en-US" sz="2000" b="1" dirty="0" smtClean="0">
              <a:solidFill>
                <a:srgbClr val="000000"/>
              </a:solidFill>
              <a:latin typeface="微软雅黑" panose="020B0503020204020204" pitchFamily="34" charset="-122"/>
              <a:ea typeface="微软雅黑" panose="020B0503020204020204" pitchFamily="34" charset="-122"/>
            </a:endParaRPr>
          </a:p>
          <a:p>
            <a:pPr marL="0" indent="0">
              <a:lnSpc>
                <a:spcPct val="150000"/>
              </a:lnSpc>
              <a:buNone/>
            </a:pPr>
            <a:endParaRPr lang="en-US" altLang="zh-CN" sz="1900" dirty="0" smtClean="0">
              <a:solidFill>
                <a:srgbClr val="000000"/>
              </a:solidFill>
              <a:latin typeface="宋体" pitchFamily="2" charset="-122"/>
              <a:ea typeface="宋体" pitchFamily="2" charset="-122"/>
            </a:endParaRPr>
          </a:p>
          <a:p>
            <a:pPr>
              <a:lnSpc>
                <a:spcPct val="150000"/>
              </a:lnSpc>
            </a:pPr>
            <a:endParaRPr lang="zh-CN" altLang="en-US" sz="2300" dirty="0" smtClean="0">
              <a:solidFill>
                <a:srgbClr val="000000"/>
              </a:solidFill>
              <a:latin typeface="宋体" pitchFamily="2" charset="-122"/>
              <a:ea typeface="宋体" pitchFamily="2" charset="-122"/>
            </a:endParaRPr>
          </a:p>
          <a:p>
            <a:pPr>
              <a:lnSpc>
                <a:spcPct val="150000"/>
              </a:lnSpc>
              <a:buNone/>
            </a:pPr>
            <a:endParaRPr lang="zh-CN" altLang="zh-CN" sz="2400" noProof="1">
              <a:sym typeface="+mn-ea"/>
            </a:endParaRPr>
          </a:p>
          <a:p>
            <a:endParaRPr lang="zh-CN" altLang="en-US" dirty="0"/>
          </a:p>
        </p:txBody>
      </p:sp>
      <p:pic>
        <p:nvPicPr>
          <p:cNvPr id="4" name="Picture 2" descr="C:\Users\xyq21\Desktop\南大一附院院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76929"/>
            <a:ext cx="3552825" cy="828675"/>
          </a:xfrm>
          <a:prstGeom prst="rect">
            <a:avLst/>
          </a:prstGeom>
          <a:noFill/>
          <a:effectLst>
            <a:glow>
              <a:schemeClr val="accent3">
                <a:satMod val="175000"/>
                <a:alpha val="40000"/>
              </a:schemeClr>
            </a:glow>
            <a:softEdge rad="266700"/>
          </a:effectLst>
          <a:extLst>
            <a:ext uri="{909E8E84-426E-40DD-AFC4-6F175D3DCCD1}">
              <a14:hiddenFill xmlns:a14="http://schemas.microsoft.com/office/drawing/2010/main">
                <a:solidFill>
                  <a:srgbClr val="FFFFFF"/>
                </a:solidFill>
              </a14:hiddenFill>
            </a:ext>
          </a:extLst>
        </p:spPr>
      </p:pic>
      <p:pic>
        <p:nvPicPr>
          <p:cNvPr id="5" name="Picture 6" descr="C:\Users\xyq21\Desktop\半身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44824"/>
            <a:ext cx="16573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6846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128,&quot;width&quot;:47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1722</Words>
  <Application>Microsoft Office PowerPoint</Application>
  <PresentationFormat>全屏显示(4:3)</PresentationFormat>
  <Paragraphs>109</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神经内科导师介绍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神经内科介绍</dc:title>
  <dc:creator>YingQiong Xiong</dc:creator>
  <cp:lastModifiedBy>YingQiong Xiong</cp:lastModifiedBy>
  <cp:revision>19</cp:revision>
  <dcterms:created xsi:type="dcterms:W3CDTF">2021-09-24T05:01:18Z</dcterms:created>
  <dcterms:modified xsi:type="dcterms:W3CDTF">2022-03-30T08:17:38Z</dcterms:modified>
</cp:coreProperties>
</file>