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</p:sldIdLst>
  <p:sldSz cx="9144000" cy="5715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6" Type="http://schemas.openxmlformats.org/officeDocument/2006/relationships/tableStyles" Target="tableStyles.xml"/><Relationship Id="rId5" Type="http://schemas.openxmlformats.org/officeDocument/2006/relationships/viewProps" Target="viewProps.xml"/><Relationship Id="rId4" Type="http://schemas.openxmlformats.org/officeDocument/2006/relationships/presProps" Target="presProps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0" y="0"/>
            <a:ext cx="9144000" cy="5715000"/>
          </a:xfrm>
          <a:prstGeom prst="rect">
            <a:avLst/>
          </a:prstGeom>
        </p:spPr>
      </p:pic>
      <p:sp>
        <p:nvSpPr>
          <p:cNvPr id="3" name="textbox 2"/>
          <p:cNvSpPr/>
          <p:nvPr/>
        </p:nvSpPr>
        <p:spPr>
          <a:xfrm>
            <a:off x="3055632" y="948398"/>
            <a:ext cx="5416550" cy="4359909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90000"/>
              </a:lnSpc>
            </a:pPr>
            <a:endParaRPr lang="en-US" altLang="en-US" sz="100" dirty="0"/>
          </a:p>
          <a:p>
            <a:pPr indent="12700" algn="l" rtl="0" eaLnBrk="0">
              <a:lnSpc>
                <a:spcPct val="96000"/>
              </a:lnSpc>
            </a:pPr>
            <a:r>
              <a:rPr sz="2000" spc="10" dirty="0">
                <a:ln w="7282" cap="flat" cmpd="sng">
                  <a:solidFill>
                    <a:srgbClr val="000000">
                      <a:alpha val="100000"/>
                    </a:srgbClr>
                  </a:solidFill>
                  <a:prstDash val="solid"/>
                  <a:bevel/>
                </a:ln>
                <a:solidFill>
                  <a:srgbClr val="00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个人简介</a:t>
            </a:r>
            <a:r>
              <a:rPr sz="1400" spc="10" dirty="0">
                <a:ln w="5103" cap="flat" cmpd="sng">
                  <a:solidFill>
                    <a:srgbClr val="000000">
                      <a:alpha val="100000"/>
                    </a:srgbClr>
                  </a:solidFill>
                  <a:prstDash val="solid"/>
                  <a:bevel/>
                </a:ln>
                <a:solidFill>
                  <a:srgbClr val="00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（含工作单位、行政职务、</a:t>
            </a:r>
            <a:r>
              <a:rPr sz="1400" spc="0" dirty="0">
                <a:ln w="5103" cap="flat" cmpd="sng">
                  <a:solidFill>
                    <a:srgbClr val="000000">
                      <a:alpha val="100000"/>
                    </a:srgbClr>
                  </a:solidFill>
                  <a:prstDash val="solid"/>
                  <a:bevel/>
                </a:ln>
                <a:solidFill>
                  <a:srgbClr val="00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职称</a:t>
            </a:r>
            <a:r>
              <a:rPr sz="1400" spc="10" dirty="0">
                <a:ln w="5103" cap="flat" cmpd="sng">
                  <a:solidFill>
                    <a:srgbClr val="000000">
                      <a:alpha val="100000"/>
                    </a:srgbClr>
                  </a:solidFill>
                  <a:prstDash val="solid"/>
                  <a:bevel/>
                </a:ln>
                <a:solidFill>
                  <a:srgbClr val="00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</a:t>
            </a:r>
            <a:r>
              <a:rPr sz="1400" spc="0" dirty="0">
                <a:ln w="5103" cap="flat" cmpd="sng">
                  <a:solidFill>
                    <a:srgbClr val="000000">
                      <a:alpha val="100000"/>
                    </a:srgbClr>
                  </a:solidFill>
                  <a:prstDash val="solid"/>
                  <a:bevel/>
                </a:ln>
                <a:solidFill>
                  <a:srgbClr val="00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导师类型</a:t>
            </a:r>
            <a:r>
              <a:rPr sz="1400" spc="10" dirty="0">
                <a:ln w="5103" cap="flat" cmpd="sng">
                  <a:solidFill>
                    <a:srgbClr val="000000">
                      <a:alpha val="100000"/>
                    </a:srgbClr>
                  </a:solidFill>
                  <a:prstDash val="solid"/>
                  <a:bevel/>
                </a:ln>
                <a:solidFill>
                  <a:srgbClr val="00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</a:t>
            </a:r>
            <a:endParaRPr lang="en-US" altLang="en-US" sz="1400" dirty="0"/>
          </a:p>
          <a:p>
            <a:pPr marL="26670" indent="4445" algn="l" rtl="0" eaLnBrk="0">
              <a:lnSpc>
                <a:spcPct val="104000"/>
              </a:lnSpc>
              <a:spcBef>
                <a:spcPts val="80"/>
              </a:spcBef>
            </a:pPr>
            <a:r>
              <a:rPr sz="1500" spc="105" dirty="0">
                <a:ln w="5793" cap="flat" cmpd="sng">
                  <a:solidFill>
                    <a:srgbClr val="0070C0">
                      <a:alpha val="100000"/>
                    </a:srgbClr>
                  </a:solidFill>
                  <a:prstDash val="solid"/>
                  <a:bevel/>
                </a:ln>
                <a:solidFill>
                  <a:srgbClr val="0070C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南</a:t>
            </a:r>
            <a:r>
              <a:rPr sz="1500" spc="100" dirty="0">
                <a:ln w="5793" cap="flat" cmpd="sng">
                  <a:solidFill>
                    <a:srgbClr val="0070C0">
                      <a:alpha val="100000"/>
                    </a:srgbClr>
                  </a:solidFill>
                  <a:prstDash val="solid"/>
                  <a:bevel/>
                </a:ln>
                <a:solidFill>
                  <a:srgbClr val="0070C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昌大学第一附属医院超声医学科</a:t>
            </a:r>
            <a:r>
              <a:rPr sz="1500" spc="70" dirty="0">
                <a:solidFill>
                  <a:srgbClr val="0070C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sz="1500" spc="100" dirty="0">
                <a:ln w="5793" cap="flat" cmpd="sng">
                  <a:solidFill>
                    <a:srgbClr val="0070C0">
                      <a:alpha val="100000"/>
                    </a:srgbClr>
                  </a:solidFill>
                  <a:prstDash val="solid"/>
                  <a:bevel/>
                </a:ln>
                <a:solidFill>
                  <a:srgbClr val="0070C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科主任</a:t>
            </a:r>
            <a:r>
              <a:rPr sz="1500" spc="70" dirty="0">
                <a:solidFill>
                  <a:srgbClr val="0070C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sz="1500" spc="100" dirty="0">
                <a:ln w="5793" cap="flat" cmpd="sng">
                  <a:solidFill>
                    <a:srgbClr val="0070C0">
                      <a:alpha val="100000"/>
                    </a:srgbClr>
                  </a:solidFill>
                  <a:prstDash val="solid"/>
                  <a:bevel/>
                </a:ln>
                <a:solidFill>
                  <a:srgbClr val="0070C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教授</a:t>
            </a:r>
            <a:r>
              <a:rPr sz="1500" spc="70" dirty="0">
                <a:solidFill>
                  <a:srgbClr val="0070C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sz="1500" spc="100" dirty="0">
                <a:ln w="5793" cap="flat" cmpd="sng">
                  <a:solidFill>
                    <a:srgbClr val="0070C0">
                      <a:alpha val="100000"/>
                    </a:srgbClr>
                  </a:solidFill>
                  <a:prstDash val="solid"/>
                  <a:bevel/>
                </a:ln>
                <a:solidFill>
                  <a:srgbClr val="0070C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主任医师</a:t>
            </a:r>
            <a:r>
              <a:rPr sz="1500" spc="0" dirty="0">
                <a:solidFill>
                  <a:srgbClr val="0070C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r>
              <a:rPr sz="1500" b="1" spc="100" dirty="0">
                <a:ln w="5793" cap="flat" cmpd="sng">
                  <a:solidFill>
                    <a:srgbClr val="0070C0">
                      <a:alpha val="100000"/>
                    </a:srgbClr>
                  </a:solidFill>
                  <a:prstDash val="solid"/>
                  <a:bevel/>
                </a:ln>
                <a:solidFill>
                  <a:srgbClr val="0070C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博导和硕</a:t>
            </a:r>
            <a:r>
              <a:rPr lang="zh-CN" sz="1500" b="1" spc="100" dirty="0">
                <a:ln w="5793" cap="flat" cmpd="sng">
                  <a:solidFill>
                    <a:srgbClr val="0070C0">
                      <a:alpha val="100000"/>
                    </a:srgbClr>
                  </a:solidFill>
                  <a:prstDash val="solid"/>
                  <a:bevel/>
                </a:ln>
                <a:solidFill>
                  <a:srgbClr val="0070C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导</a:t>
            </a:r>
            <a:endParaRPr lang="en-US" altLang="en-US" sz="1500" b="1" dirty="0"/>
          </a:p>
          <a:p>
            <a:pPr indent="86995" algn="l" rtl="0" eaLnBrk="0">
              <a:lnSpc>
                <a:spcPct val="97000"/>
              </a:lnSpc>
              <a:spcBef>
                <a:spcPts val="975"/>
              </a:spcBef>
            </a:pPr>
            <a:r>
              <a:rPr sz="2000" spc="0" dirty="0">
                <a:ln w="7282" cap="flat" cmpd="sng">
                  <a:solidFill>
                    <a:srgbClr val="000000">
                      <a:alpha val="100000"/>
                    </a:srgbClr>
                  </a:solidFill>
                  <a:prstDash val="solid"/>
                  <a:bevel/>
                </a:ln>
                <a:solidFill>
                  <a:srgbClr val="00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主要学术任职</a:t>
            </a:r>
            <a:r>
              <a:rPr sz="2000" spc="-65" dirty="0">
                <a:ln w="7282" cap="flat" cmpd="sng">
                  <a:solidFill>
                    <a:srgbClr val="000000">
                      <a:alpha val="100000"/>
                    </a:srgbClr>
                  </a:solidFill>
                  <a:prstDash val="solid"/>
                  <a:bevel/>
                </a:ln>
                <a:solidFill>
                  <a:srgbClr val="00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：</a:t>
            </a:r>
            <a:endParaRPr lang="en-US" altLang="en-US" sz="2000" dirty="0"/>
          </a:p>
          <a:p>
            <a:pPr indent="90170" algn="l" rtl="0" eaLnBrk="0">
              <a:lnSpc>
                <a:spcPct val="92000"/>
              </a:lnSpc>
              <a:spcBef>
                <a:spcPts val="45"/>
              </a:spcBef>
            </a:pPr>
            <a:r>
              <a:rPr sz="1500" spc="100" dirty="0">
                <a:ln w="5793" cap="flat" cmpd="sng">
                  <a:solidFill>
                    <a:srgbClr val="0070C0">
                      <a:alpha val="100000"/>
                    </a:srgbClr>
                  </a:solidFill>
                  <a:prstDash val="solid"/>
                  <a:bevel/>
                </a:ln>
                <a:solidFill>
                  <a:srgbClr val="0070C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江西省医学会超声医学分会</a:t>
            </a:r>
            <a:r>
              <a:rPr sz="1500" spc="60" dirty="0">
                <a:solidFill>
                  <a:srgbClr val="0070C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sz="1500" spc="100" dirty="0">
                <a:ln w="5793" cap="flat" cmpd="sng">
                  <a:solidFill>
                    <a:srgbClr val="0070C0">
                      <a:alpha val="100000"/>
                    </a:srgbClr>
                  </a:solidFill>
                  <a:prstDash val="solid"/>
                  <a:bevel/>
                </a:ln>
                <a:solidFill>
                  <a:srgbClr val="0070C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主任委员</a:t>
            </a:r>
            <a:endParaRPr lang="en-US" altLang="en-US" sz="1500" dirty="0"/>
          </a:p>
          <a:p>
            <a:pPr indent="103505" algn="l" rtl="0" eaLnBrk="0">
              <a:lnSpc>
                <a:spcPts val="1920"/>
              </a:lnSpc>
            </a:pPr>
            <a:r>
              <a:rPr sz="1500" spc="90" dirty="0">
                <a:ln w="5793" cap="flat" cmpd="sng">
                  <a:solidFill>
                    <a:srgbClr val="0070C0">
                      <a:alpha val="100000"/>
                    </a:srgbClr>
                  </a:solidFill>
                  <a:prstDash val="solid"/>
                  <a:bevel/>
                </a:ln>
                <a:solidFill>
                  <a:srgbClr val="0070C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中华医学会超声医学分会</a:t>
            </a:r>
            <a:r>
              <a:rPr sz="1500" spc="55" dirty="0">
                <a:solidFill>
                  <a:srgbClr val="0070C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sz="1500" spc="90" dirty="0">
                <a:ln w="5793" cap="flat" cmpd="sng">
                  <a:solidFill>
                    <a:srgbClr val="0070C0">
                      <a:alpha val="100000"/>
                    </a:srgbClr>
                  </a:solidFill>
                  <a:prstDash val="solid"/>
                  <a:bevel/>
                </a:ln>
                <a:solidFill>
                  <a:srgbClr val="0070C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委员</a:t>
            </a:r>
            <a:endParaRPr sz="1500" spc="90" dirty="0">
              <a:ln w="5793" cap="flat" cmpd="sng">
                <a:solidFill>
                  <a:srgbClr val="0070C0">
                    <a:alpha val="100000"/>
                  </a:srgbClr>
                </a:solidFill>
                <a:prstDash val="solid"/>
                <a:bevel/>
              </a:ln>
              <a:solidFill>
                <a:srgbClr val="0070C0">
                  <a:alpha val="100000"/>
                </a:srgb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103505" algn="l" rtl="0" eaLnBrk="0">
              <a:lnSpc>
                <a:spcPts val="1920"/>
              </a:lnSpc>
            </a:pPr>
            <a:r>
              <a:rPr lang="zh-CN" sz="1500" spc="90" dirty="0">
                <a:ln w="5793" cap="flat" cmpd="sng">
                  <a:solidFill>
                    <a:srgbClr val="0070C0">
                      <a:alpha val="100000"/>
                    </a:srgbClr>
                  </a:solidFill>
                  <a:prstDash val="solid"/>
                  <a:bevel/>
                </a:ln>
                <a:solidFill>
                  <a:srgbClr val="0070C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中华医学会超声医学分会介入学组 委员</a:t>
            </a:r>
            <a:endParaRPr lang="en-US" altLang="en-US" sz="1500" dirty="0"/>
          </a:p>
          <a:p>
            <a:pPr indent="103505" algn="l" rtl="0" eaLnBrk="0">
              <a:lnSpc>
                <a:spcPct val="92000"/>
              </a:lnSpc>
              <a:spcBef>
                <a:spcPts val="265"/>
              </a:spcBef>
            </a:pPr>
            <a:r>
              <a:rPr sz="1500" spc="100" dirty="0">
                <a:ln w="5793" cap="flat" cmpd="sng">
                  <a:solidFill>
                    <a:srgbClr val="0070C0">
                      <a:alpha val="100000"/>
                    </a:srgbClr>
                  </a:solidFill>
                  <a:prstDash val="solid"/>
                  <a:bevel/>
                </a:ln>
                <a:solidFill>
                  <a:srgbClr val="0070C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中国医师协</a:t>
            </a:r>
            <a:r>
              <a:rPr sz="1500" spc="95" dirty="0">
                <a:ln w="5793" cap="flat" cmpd="sng">
                  <a:solidFill>
                    <a:srgbClr val="0070C0">
                      <a:alpha val="100000"/>
                    </a:srgbClr>
                  </a:solidFill>
                  <a:prstDash val="solid"/>
                  <a:bevel/>
                </a:ln>
                <a:solidFill>
                  <a:srgbClr val="0070C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会</a:t>
            </a:r>
            <a:r>
              <a:rPr sz="1500" spc="90" dirty="0">
                <a:ln w="5793" cap="flat" cmpd="sng">
                  <a:solidFill>
                    <a:srgbClr val="0070C0">
                      <a:alpha val="100000"/>
                    </a:srgbClr>
                  </a:solidFill>
                  <a:prstDash val="solid"/>
                  <a:bevel/>
                </a:ln>
                <a:solidFill>
                  <a:srgbClr val="0070C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超声医师分会</a:t>
            </a:r>
            <a:r>
              <a:rPr sz="1500" spc="60" dirty="0">
                <a:solidFill>
                  <a:srgbClr val="0070C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r>
              <a:rPr sz="1500" spc="90" dirty="0">
                <a:ln w="5793" cap="flat" cmpd="sng">
                  <a:solidFill>
                    <a:srgbClr val="0070C0">
                      <a:alpha val="100000"/>
                    </a:srgbClr>
                  </a:solidFill>
                  <a:prstDash val="solid"/>
                  <a:bevel/>
                </a:ln>
                <a:solidFill>
                  <a:srgbClr val="0070C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常务委员</a:t>
            </a:r>
            <a:endParaRPr lang="en-US" altLang="en-US" sz="1500" dirty="0"/>
          </a:p>
          <a:p>
            <a:pPr indent="90170" algn="l" rtl="0" eaLnBrk="0">
              <a:lnSpc>
                <a:spcPts val="1920"/>
              </a:lnSpc>
            </a:pPr>
            <a:r>
              <a:rPr sz="1500" spc="100" dirty="0">
                <a:ln w="5793" cap="flat" cmpd="sng">
                  <a:solidFill>
                    <a:srgbClr val="0070C0">
                      <a:alpha val="100000"/>
                    </a:srgbClr>
                  </a:solidFill>
                  <a:prstDash val="solid"/>
                  <a:bevel/>
                </a:ln>
                <a:solidFill>
                  <a:srgbClr val="0070C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江西省超声医学工程学会</a:t>
            </a:r>
            <a:r>
              <a:rPr sz="1500" spc="60" dirty="0">
                <a:solidFill>
                  <a:srgbClr val="0070C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r>
              <a:rPr sz="1500" spc="100" dirty="0">
                <a:ln w="5793" cap="flat" cmpd="sng">
                  <a:solidFill>
                    <a:srgbClr val="0070C0">
                      <a:alpha val="100000"/>
                    </a:srgbClr>
                  </a:solidFill>
                  <a:prstDash val="solid"/>
                  <a:bevel/>
                </a:ln>
                <a:solidFill>
                  <a:srgbClr val="0070C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常务副会长</a:t>
            </a:r>
            <a:endParaRPr lang="en-US" altLang="en-US" sz="1500" dirty="0"/>
          </a:p>
          <a:p>
            <a:pPr indent="98425" algn="l" rtl="0" eaLnBrk="0">
              <a:lnSpc>
                <a:spcPct val="99000"/>
              </a:lnSpc>
              <a:spcBef>
                <a:spcPts val="1015"/>
              </a:spcBef>
            </a:pPr>
            <a:r>
              <a:rPr sz="2000" spc="0" dirty="0">
                <a:ln w="7282" cap="flat" cmpd="sng">
                  <a:solidFill>
                    <a:srgbClr val="000000">
                      <a:alpha val="100000"/>
                    </a:srgbClr>
                  </a:solidFill>
                  <a:prstDash val="solid"/>
                  <a:bevel/>
                </a:ln>
                <a:solidFill>
                  <a:srgbClr val="00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临床研究方向</a:t>
            </a:r>
            <a:r>
              <a:rPr sz="2000" spc="-160" dirty="0">
                <a:ln w="7282" cap="flat" cmpd="sng">
                  <a:solidFill>
                    <a:srgbClr val="000000">
                      <a:alpha val="100000"/>
                    </a:srgbClr>
                  </a:solidFill>
                  <a:prstDash val="solid"/>
                  <a:bevel/>
                </a:ln>
                <a:solidFill>
                  <a:srgbClr val="00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：</a:t>
            </a:r>
            <a:endParaRPr lang="en-US" altLang="en-US" sz="2000" dirty="0"/>
          </a:p>
          <a:p>
            <a:pPr marL="72390" algn="l" rtl="0" eaLnBrk="0">
              <a:lnSpc>
                <a:spcPct val="104000"/>
              </a:lnSpc>
              <a:spcBef>
                <a:spcPts val="30"/>
              </a:spcBef>
            </a:pPr>
            <a:r>
              <a:rPr sz="1500" spc="110" dirty="0">
                <a:ln w="5793" cap="flat" cmpd="sng">
                  <a:solidFill>
                    <a:srgbClr val="0070C0">
                      <a:alpha val="100000"/>
                    </a:srgbClr>
                  </a:solidFill>
                  <a:prstDash val="solid"/>
                  <a:bevel/>
                </a:ln>
                <a:solidFill>
                  <a:srgbClr val="0070C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超声心动图</a:t>
            </a:r>
            <a:r>
              <a:rPr sz="1500" spc="130" dirty="0">
                <a:ln w="5793" cap="flat" cmpd="sng">
                  <a:solidFill>
                    <a:srgbClr val="0070C0">
                      <a:alpha val="100000"/>
                    </a:srgbClr>
                  </a:solidFill>
                  <a:prstDash val="solid"/>
                  <a:bevel/>
                </a:ln>
                <a:solidFill>
                  <a:srgbClr val="0070C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；</a:t>
            </a:r>
            <a:r>
              <a:rPr sz="1500" spc="110" dirty="0">
                <a:ln w="5793" cap="flat" cmpd="sng">
                  <a:solidFill>
                    <a:srgbClr val="0070C0">
                      <a:alpha val="100000"/>
                    </a:srgbClr>
                  </a:solidFill>
                  <a:prstDash val="solid"/>
                  <a:bevel/>
                </a:ln>
                <a:solidFill>
                  <a:srgbClr val="0070C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先心病介入诊疗</a:t>
            </a:r>
            <a:r>
              <a:rPr sz="1500" spc="130" dirty="0">
                <a:ln w="5793" cap="flat" cmpd="sng">
                  <a:solidFill>
                    <a:srgbClr val="0070C0">
                      <a:alpha val="100000"/>
                    </a:srgbClr>
                  </a:solidFill>
                  <a:prstDash val="solid"/>
                  <a:bevel/>
                </a:ln>
                <a:solidFill>
                  <a:srgbClr val="0070C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；</a:t>
            </a:r>
            <a:r>
              <a:rPr sz="1500" spc="110" dirty="0">
                <a:ln w="5793" cap="flat" cmpd="sng">
                  <a:solidFill>
                    <a:srgbClr val="0070C0">
                      <a:alpha val="100000"/>
                    </a:srgbClr>
                  </a:solidFill>
                  <a:prstDash val="solid"/>
                  <a:bevel/>
                </a:ln>
                <a:solidFill>
                  <a:srgbClr val="0070C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介</a:t>
            </a:r>
            <a:r>
              <a:rPr sz="1500" spc="105" dirty="0">
                <a:ln w="5793" cap="flat" cmpd="sng">
                  <a:solidFill>
                    <a:srgbClr val="0070C0">
                      <a:alpha val="100000"/>
                    </a:srgbClr>
                  </a:solidFill>
                  <a:prstDash val="solid"/>
                  <a:bevel/>
                </a:ln>
                <a:solidFill>
                  <a:srgbClr val="0070C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入</a:t>
            </a:r>
            <a:r>
              <a:rPr sz="1500" spc="90" dirty="0">
                <a:ln w="5793" cap="flat" cmpd="sng">
                  <a:solidFill>
                    <a:srgbClr val="0070C0">
                      <a:alpha val="100000"/>
                    </a:srgbClr>
                  </a:solidFill>
                  <a:prstDash val="solid"/>
                  <a:bevel/>
                </a:ln>
                <a:solidFill>
                  <a:srgbClr val="0070C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超声诊疗</a:t>
            </a:r>
            <a:r>
              <a:rPr sz="1500" spc="130" dirty="0">
                <a:ln w="5793" cap="flat" cmpd="sng">
                  <a:solidFill>
                    <a:srgbClr val="0070C0">
                      <a:alpha val="100000"/>
                    </a:srgbClr>
                  </a:solidFill>
                  <a:prstDash val="solid"/>
                  <a:bevel/>
                </a:ln>
                <a:solidFill>
                  <a:srgbClr val="0070C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；</a:t>
            </a:r>
            <a:r>
              <a:rPr sz="1500" spc="90" dirty="0">
                <a:ln w="5793" cap="flat" cmpd="sng">
                  <a:solidFill>
                    <a:srgbClr val="0070C0">
                      <a:alpha val="100000"/>
                    </a:srgbClr>
                  </a:solidFill>
                  <a:prstDash val="solid"/>
                  <a:bevel/>
                </a:ln>
                <a:solidFill>
                  <a:srgbClr val="0070C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超声造影</a:t>
            </a:r>
            <a:r>
              <a:rPr sz="1500" spc="130" dirty="0">
                <a:ln w="5793" cap="flat" cmpd="sng">
                  <a:solidFill>
                    <a:srgbClr val="0070C0">
                      <a:alpha val="100000"/>
                    </a:srgbClr>
                  </a:solidFill>
                  <a:prstDash val="solid"/>
                  <a:bevel/>
                </a:ln>
                <a:solidFill>
                  <a:srgbClr val="0070C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</a:t>
            </a:r>
            <a:r>
              <a:rPr sz="1500" spc="0" dirty="0">
                <a:solidFill>
                  <a:srgbClr val="0070C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sz="1500" spc="110" dirty="0">
                <a:ln w="5793" cap="flat" cmpd="sng">
                  <a:solidFill>
                    <a:srgbClr val="0070C0">
                      <a:alpha val="100000"/>
                    </a:srgbClr>
                  </a:solidFill>
                  <a:prstDash val="solid"/>
                  <a:bevel/>
                </a:ln>
                <a:solidFill>
                  <a:srgbClr val="0070C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超声弹性新技术的应</a:t>
            </a:r>
            <a:r>
              <a:rPr sz="1500" spc="85" dirty="0">
                <a:ln w="5793" cap="flat" cmpd="sng">
                  <a:solidFill>
                    <a:srgbClr val="0070C0">
                      <a:alpha val="100000"/>
                    </a:srgbClr>
                  </a:solidFill>
                  <a:prstDash val="solid"/>
                  <a:bevel/>
                </a:ln>
                <a:solidFill>
                  <a:srgbClr val="0070C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用</a:t>
            </a:r>
            <a:endParaRPr lang="en-US" altLang="en-US" sz="1500" dirty="0"/>
          </a:p>
          <a:p>
            <a:pPr algn="l" rtl="0" eaLnBrk="0">
              <a:lnSpc>
                <a:spcPct val="117000"/>
              </a:lnSpc>
            </a:pPr>
            <a:endParaRPr lang="en-US" altLang="en-US" sz="1000" dirty="0"/>
          </a:p>
          <a:p>
            <a:pPr indent="100965" algn="l" rtl="0" eaLnBrk="0">
              <a:lnSpc>
                <a:spcPct val="97000"/>
              </a:lnSpc>
              <a:spcBef>
                <a:spcPts val="610"/>
              </a:spcBef>
            </a:pPr>
            <a:r>
              <a:rPr sz="2000" spc="0" dirty="0">
                <a:ln w="7282" cap="flat" cmpd="sng">
                  <a:solidFill>
                    <a:srgbClr val="000000">
                      <a:alpha val="100000"/>
                    </a:srgbClr>
                  </a:solidFill>
                  <a:prstDash val="solid"/>
                  <a:bevel/>
                </a:ln>
                <a:solidFill>
                  <a:srgbClr val="00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主要学术成果</a:t>
            </a:r>
            <a:r>
              <a:rPr sz="2000" spc="-65" dirty="0">
                <a:ln w="7282" cap="flat" cmpd="sng">
                  <a:solidFill>
                    <a:srgbClr val="000000">
                      <a:alpha val="100000"/>
                    </a:srgbClr>
                  </a:solidFill>
                  <a:prstDash val="solid"/>
                  <a:bevel/>
                </a:ln>
                <a:solidFill>
                  <a:srgbClr val="00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：</a:t>
            </a:r>
            <a:endParaRPr lang="en-US" altLang="en-US" sz="2000" dirty="0"/>
          </a:p>
          <a:p>
            <a:pPr marL="88900" indent="8890" algn="l" rtl="0" eaLnBrk="0">
              <a:lnSpc>
                <a:spcPct val="105000"/>
              </a:lnSpc>
              <a:spcBef>
                <a:spcPts val="60"/>
              </a:spcBef>
            </a:pPr>
            <a:r>
              <a:rPr sz="1500" spc="80" dirty="0">
                <a:ln w="5793" cap="flat" cmpd="sng">
                  <a:solidFill>
                    <a:srgbClr val="0070C0">
                      <a:alpha val="100000"/>
                    </a:srgbClr>
                  </a:solidFill>
                  <a:prstDash val="solid"/>
                  <a:bevel/>
                </a:ln>
                <a:solidFill>
                  <a:srgbClr val="0070C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主持省级和厅级科研项目</a:t>
            </a:r>
            <a:r>
              <a:rPr sz="1500" spc="40" dirty="0">
                <a:ln w="5793" cap="flat" cmpd="sng">
                  <a:solidFill>
                    <a:srgbClr val="0070C0">
                      <a:alpha val="100000"/>
                    </a:srgbClr>
                  </a:solidFill>
                  <a:prstDash val="solid"/>
                  <a:bevel/>
                </a:ln>
                <a:solidFill>
                  <a:srgbClr val="0070C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20</a:t>
            </a:r>
            <a:r>
              <a:rPr sz="1500" spc="80" dirty="0">
                <a:ln w="5793" cap="flat" cmpd="sng">
                  <a:solidFill>
                    <a:srgbClr val="0070C0">
                      <a:alpha val="100000"/>
                    </a:srgbClr>
                  </a:solidFill>
                  <a:prstDash val="solid"/>
                  <a:bevel/>
                </a:ln>
                <a:solidFill>
                  <a:srgbClr val="0070C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余项，</a:t>
            </a:r>
            <a:r>
              <a:rPr sz="1500" spc="0" dirty="0">
                <a:solidFill>
                  <a:srgbClr val="0070C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sz="1500" spc="80" dirty="0">
                <a:ln w="5793" cap="flat" cmpd="sng">
                  <a:solidFill>
                    <a:srgbClr val="0070C0">
                      <a:alpha val="100000"/>
                    </a:srgbClr>
                  </a:solidFill>
                  <a:prstDash val="solid"/>
                  <a:bevel/>
                </a:ln>
                <a:solidFill>
                  <a:srgbClr val="0070C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以第一作者或通讯作者</a:t>
            </a:r>
            <a:r>
              <a:rPr sz="1500" spc="10" dirty="0">
                <a:ln w="5793" cap="flat" cmpd="sng">
                  <a:solidFill>
                    <a:srgbClr val="0070C0">
                      <a:alpha val="100000"/>
                    </a:srgbClr>
                  </a:solidFill>
                  <a:prstDash val="solid"/>
                  <a:bevel/>
                </a:ln>
                <a:solidFill>
                  <a:srgbClr val="0070C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发</a:t>
            </a:r>
            <a:r>
              <a:rPr sz="1500" spc="0" dirty="0">
                <a:solidFill>
                  <a:srgbClr val="0070C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sz="1500" spc="110" dirty="0">
                <a:ln w="5793" cap="flat" cmpd="sng">
                  <a:solidFill>
                    <a:srgbClr val="0070C0">
                      <a:alpha val="100000"/>
                    </a:srgbClr>
                  </a:solidFill>
                  <a:prstDash val="solid"/>
                  <a:bevel/>
                </a:ln>
                <a:solidFill>
                  <a:srgbClr val="0070C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表学术论文</a:t>
            </a:r>
            <a:r>
              <a:rPr sz="1500" spc="60" dirty="0">
                <a:ln w="5793" cap="flat" cmpd="sng">
                  <a:solidFill>
                    <a:srgbClr val="0070C0">
                      <a:alpha val="100000"/>
                    </a:srgbClr>
                  </a:solidFill>
                  <a:prstDash val="solid"/>
                  <a:bevel/>
                </a:ln>
                <a:solidFill>
                  <a:srgbClr val="0070C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60</a:t>
            </a:r>
            <a:r>
              <a:rPr sz="1500" spc="110" dirty="0">
                <a:ln w="5793" cap="flat" cmpd="sng">
                  <a:solidFill>
                    <a:srgbClr val="0070C0">
                      <a:alpha val="100000"/>
                    </a:srgbClr>
                  </a:solidFill>
                  <a:prstDash val="solid"/>
                  <a:bevel/>
                </a:ln>
                <a:solidFill>
                  <a:srgbClr val="0070C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余篇，其中</a:t>
            </a:r>
            <a:r>
              <a:rPr sz="1500" spc="60" dirty="0">
                <a:ln w="5793" cap="flat" cmpd="sng">
                  <a:solidFill>
                    <a:srgbClr val="0070C0">
                      <a:alpha val="100000"/>
                    </a:srgbClr>
                  </a:solidFill>
                  <a:prstDash val="solid"/>
                  <a:bevel/>
                </a:ln>
                <a:solidFill>
                  <a:srgbClr val="0070C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SCI</a:t>
            </a:r>
            <a:r>
              <a:rPr sz="1500" spc="110" dirty="0">
                <a:ln w="5793" cap="flat" cmpd="sng">
                  <a:solidFill>
                    <a:srgbClr val="0070C0">
                      <a:alpha val="100000"/>
                    </a:srgbClr>
                  </a:solidFill>
                  <a:prstDash val="solid"/>
                  <a:bevel/>
                </a:ln>
                <a:solidFill>
                  <a:srgbClr val="0070C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收录</a:t>
            </a:r>
            <a:r>
              <a:rPr sz="1500" spc="60" dirty="0">
                <a:ln w="5793" cap="flat" cmpd="sng">
                  <a:solidFill>
                    <a:srgbClr val="0070C0">
                      <a:alpha val="100000"/>
                    </a:srgbClr>
                  </a:solidFill>
                  <a:prstDash val="solid"/>
                  <a:bevel/>
                </a:ln>
                <a:solidFill>
                  <a:srgbClr val="0070C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7</a:t>
            </a:r>
            <a:r>
              <a:rPr sz="1500" spc="110" dirty="0">
                <a:ln w="5793" cap="flat" cmpd="sng">
                  <a:solidFill>
                    <a:srgbClr val="0070C0">
                      <a:alpha val="100000"/>
                    </a:srgbClr>
                  </a:solidFill>
                  <a:prstDash val="solid"/>
                  <a:bevel/>
                </a:ln>
                <a:solidFill>
                  <a:srgbClr val="0070C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篇，参编多部论著及超</a:t>
            </a:r>
            <a:r>
              <a:rPr sz="1500" spc="65" dirty="0">
                <a:ln w="5793" cap="flat" cmpd="sng">
                  <a:solidFill>
                    <a:srgbClr val="0070C0">
                      <a:alpha val="100000"/>
                    </a:srgbClr>
                  </a:solidFill>
                  <a:prstDash val="solid"/>
                  <a:bevel/>
                </a:ln>
                <a:solidFill>
                  <a:srgbClr val="0070C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声</a:t>
            </a:r>
            <a:r>
              <a:rPr sz="1500" spc="0" dirty="0">
                <a:solidFill>
                  <a:srgbClr val="0070C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sz="1500" spc="90" dirty="0">
                <a:ln w="5793" cap="flat" cmpd="sng">
                  <a:solidFill>
                    <a:srgbClr val="0070C0">
                      <a:alpha val="100000"/>
                    </a:srgbClr>
                  </a:solidFill>
                  <a:prstDash val="solid"/>
                  <a:bevel/>
                </a:ln>
                <a:solidFill>
                  <a:srgbClr val="0070C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诊疗专家共</a:t>
            </a:r>
            <a:r>
              <a:rPr sz="1500" spc="85" dirty="0">
                <a:ln w="5793" cap="flat" cmpd="sng">
                  <a:solidFill>
                    <a:srgbClr val="0070C0">
                      <a:alpha val="100000"/>
                    </a:srgbClr>
                  </a:solidFill>
                  <a:prstDash val="solid"/>
                  <a:bevel/>
                </a:ln>
                <a:solidFill>
                  <a:srgbClr val="0070C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识</a:t>
            </a:r>
            <a:r>
              <a:rPr sz="1500" spc="110" dirty="0">
                <a:ln w="5793" cap="flat" cmpd="sng">
                  <a:solidFill>
                    <a:srgbClr val="0070C0">
                      <a:alpha val="100000"/>
                    </a:srgbClr>
                  </a:solidFill>
                  <a:prstDash val="solid"/>
                  <a:bevel/>
                </a:ln>
                <a:solidFill>
                  <a:srgbClr val="0070C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en-US" altLang="en-US" sz="1500" dirty="0"/>
          </a:p>
        </p:txBody>
      </p:sp>
      <p:grpSp>
        <p:nvGrpSpPr>
          <p:cNvPr id="4" name="group 2"/>
          <p:cNvGrpSpPr/>
          <p:nvPr/>
        </p:nvGrpSpPr>
        <p:grpSpPr>
          <a:xfrm rot="21600000">
            <a:off x="648588" y="1104658"/>
            <a:ext cx="1631441" cy="1916556"/>
            <a:chOff x="0" y="0"/>
            <a:chExt cx="1631441" cy="1916556"/>
          </a:xfrm>
        </p:grpSpPr>
        <p:pic>
          <p:nvPicPr>
            <p:cNvPr id="5" name="picture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21600000">
              <a:off x="0" y="0"/>
              <a:ext cx="1631441" cy="1916556"/>
            </a:xfrm>
            <a:prstGeom prst="rect">
              <a:avLst/>
            </a:prstGeom>
          </p:spPr>
        </p:pic>
        <p:sp>
          <p:nvSpPr>
            <p:cNvPr id="6" name="textbox 4"/>
            <p:cNvSpPr/>
            <p:nvPr/>
          </p:nvSpPr>
          <p:spPr>
            <a:xfrm>
              <a:off x="-12700" y="-12700"/>
              <a:ext cx="1657350" cy="1972945"/>
            </a:xfrm>
            <a:prstGeom prst="rect">
              <a:avLst/>
            </a:prstGeom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01000"/>
                </a:lnSpc>
              </a:pPr>
              <a:endParaRPr lang="en-US" altLang="en-US" sz="700" dirty="0"/>
            </a:p>
            <a:p>
              <a:pPr algn="l" rtl="0" eaLnBrk="0">
                <a:lnSpc>
                  <a:spcPct val="6000"/>
                </a:lnSpc>
              </a:pPr>
              <a:endParaRPr lang="en-US" altLang="en-US" sz="100" dirty="0"/>
            </a:p>
            <a:p>
              <a:pPr indent="173990" algn="l" rtl="0" eaLnBrk="0">
                <a:lnSpc>
                  <a:spcPct val="100000"/>
                </a:lnSpc>
              </a:pPr>
              <a:r>
                <a:rPr sz="1700" spc="40" dirty="0">
                  <a:solidFill>
                    <a:srgbClr val="0070C0">
                      <a:alpha val="100000"/>
                    </a:srgbClr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照</a:t>
              </a:r>
              <a:r>
                <a:rPr sz="1700" spc="30" dirty="0">
                  <a:solidFill>
                    <a:srgbClr val="0070C0">
                      <a:alpha val="100000"/>
                    </a:srgbClr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片</a:t>
              </a:r>
              <a:endParaRPr lang="en-US" altLang="en-US" sz="1700" dirty="0"/>
            </a:p>
          </p:txBody>
        </p:sp>
      </p:grpSp>
      <p:sp>
        <p:nvSpPr>
          <p:cNvPr id="8" name="textbox 6"/>
          <p:cNvSpPr/>
          <p:nvPr/>
        </p:nvSpPr>
        <p:spPr>
          <a:xfrm>
            <a:off x="799280" y="3788118"/>
            <a:ext cx="1754504" cy="1193164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77000"/>
              </a:lnSpc>
            </a:pPr>
            <a:endParaRPr lang="en-US" altLang="en-US" sz="100" dirty="0"/>
          </a:p>
          <a:p>
            <a:pPr indent="387985" algn="l" rtl="0" eaLnBrk="0">
              <a:lnSpc>
                <a:spcPct val="95000"/>
              </a:lnSpc>
            </a:pPr>
            <a:r>
              <a:rPr sz="2000" spc="-80" dirty="0">
                <a:ln w="7282" cap="flat" cmpd="sng">
                  <a:solidFill>
                    <a:srgbClr val="000000">
                      <a:alpha val="100000"/>
                    </a:srgbClr>
                  </a:solidFill>
                  <a:prstDash val="solid"/>
                  <a:bevel/>
                </a:ln>
                <a:solidFill>
                  <a:srgbClr val="00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陈</a:t>
            </a:r>
            <a:r>
              <a:rPr sz="2000" spc="-490" dirty="0">
                <a:solidFill>
                  <a:srgbClr val="00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sz="2000" spc="-75" dirty="0">
                <a:ln w="7282" cap="flat" cmpd="sng">
                  <a:solidFill>
                    <a:srgbClr val="000000">
                      <a:alpha val="100000"/>
                    </a:srgbClr>
                  </a:solidFill>
                  <a:prstDash val="solid"/>
                  <a:bevel/>
                </a:ln>
                <a:solidFill>
                  <a:srgbClr val="00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莉</a:t>
            </a:r>
            <a:endParaRPr lang="en-US" altLang="en-US" sz="2000" dirty="0"/>
          </a:p>
          <a:p>
            <a:pPr algn="l" rtl="0" eaLnBrk="0">
              <a:lnSpc>
                <a:spcPct val="165000"/>
              </a:lnSpc>
            </a:pPr>
            <a:endParaRPr lang="en-US" altLang="en-US" sz="1000" dirty="0"/>
          </a:p>
          <a:p>
            <a:pPr indent="12700" algn="l" rtl="0" eaLnBrk="0">
              <a:lnSpc>
                <a:spcPct val="83000"/>
              </a:lnSpc>
              <a:spcBef>
                <a:spcPts val="460"/>
              </a:spcBef>
            </a:pPr>
            <a:r>
              <a:rPr sz="1500" spc="50" dirty="0">
                <a:ln w="5793" cap="flat" cmpd="sng">
                  <a:solidFill>
                    <a:srgbClr val="0070C0">
                      <a:alpha val="100000"/>
                    </a:srgbClr>
                  </a:solidFill>
                  <a:prstDash val="solid"/>
                  <a:bevel/>
                </a:ln>
                <a:solidFill>
                  <a:srgbClr val="0070C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1330700700</a:t>
            </a:r>
            <a:r>
              <a:rPr sz="1500" spc="0" dirty="0">
                <a:ln w="5793" cap="flat" cmpd="sng">
                  <a:solidFill>
                    <a:srgbClr val="0070C0">
                      <a:alpha val="100000"/>
                    </a:srgbClr>
                  </a:solidFill>
                  <a:prstDash val="solid"/>
                  <a:bevel/>
                </a:ln>
                <a:solidFill>
                  <a:srgbClr val="0070C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endParaRPr lang="en-US" altLang="en-US" sz="1500" dirty="0"/>
          </a:p>
          <a:p>
            <a:pPr algn="l" rtl="0" eaLnBrk="0">
              <a:lnSpc>
                <a:spcPct val="106000"/>
              </a:lnSpc>
            </a:pPr>
            <a:endParaRPr lang="en-US" altLang="en-US" sz="900" dirty="0"/>
          </a:p>
          <a:p>
            <a:pPr indent="12700" algn="l" rtl="0" eaLnBrk="0">
              <a:lnSpc>
                <a:spcPts val="1835"/>
              </a:lnSpc>
              <a:spcBef>
                <a:spcPts val="5"/>
              </a:spcBef>
            </a:pPr>
            <a:r>
              <a:rPr sz="1500" spc="60" dirty="0">
                <a:ln w="5793" cap="flat" cmpd="sng">
                  <a:solidFill>
                    <a:srgbClr val="0070C0">
                      <a:alpha val="100000"/>
                    </a:srgbClr>
                  </a:solidFill>
                  <a:prstDash val="solid"/>
                  <a:bevel/>
                </a:ln>
                <a:solidFill>
                  <a:srgbClr val="0070C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1727237899@qq.</a:t>
            </a:r>
            <a:r>
              <a:rPr sz="1500" spc="20" dirty="0">
                <a:ln w="5793" cap="flat" cmpd="sng">
                  <a:solidFill>
                    <a:srgbClr val="0070C0">
                      <a:alpha val="100000"/>
                    </a:srgbClr>
                  </a:solidFill>
                  <a:prstDash val="solid"/>
                  <a:bevel/>
                </a:ln>
                <a:solidFill>
                  <a:srgbClr val="0070C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c</a:t>
            </a:r>
            <a:r>
              <a:rPr sz="1500" spc="0" dirty="0">
                <a:ln w="5793" cap="flat" cmpd="sng">
                  <a:solidFill>
                    <a:srgbClr val="0070C0">
                      <a:alpha val="100000"/>
                    </a:srgbClr>
                  </a:solidFill>
                  <a:prstDash val="solid"/>
                  <a:bevel/>
                </a:ln>
                <a:solidFill>
                  <a:srgbClr val="0070C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om</a:t>
            </a:r>
            <a:endParaRPr lang="en-US" altLang="en-US" sz="1500" dirty="0"/>
          </a:p>
        </p:txBody>
      </p:sp>
      <p:pic>
        <p:nvPicPr>
          <p:cNvPr id="9" name="图片 -2147482624" descr="500k照片陈莉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7230" y="1148080"/>
            <a:ext cx="1515745" cy="191579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satMod val="110000"/>
                <a:lum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satMod val="105000"/>
                <a:lum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shade val="94000"/>
              </a:schemeClr>
            </a:gs>
            <a:gs pos="50000">
              <a:schemeClr val="phClr">
                <a:lumMod val="110000"/>
                <a:satMod val="100000"/>
                <a:tint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303</Words>
  <Application>WPS 演示</Application>
  <PresentationFormat/>
  <Paragraphs>23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9" baseType="lpstr">
      <vt:lpstr>Arial</vt:lpstr>
      <vt:lpstr>宋体</vt:lpstr>
      <vt:lpstr>Wingdings</vt:lpstr>
      <vt:lpstr>楷体</vt:lpstr>
      <vt:lpstr>微软雅黑</vt:lpstr>
      <vt:lpstr>Arial Unicode MS</vt:lpstr>
      <vt:lpstr>Calibri</vt:lpstr>
      <vt:lpstr>Office theme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刘志兴</cp:lastModifiedBy>
  <cp:revision>4</cp:revision>
  <dcterms:created xsi:type="dcterms:W3CDTF">2022-03-29T13:06:00Z</dcterms:created>
  <dcterms:modified xsi:type="dcterms:W3CDTF">2022-04-01T23:41:24Z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O">
    <vt:lpwstr>wqlLaW5nc29mdCBQREYgdG8gV1BTIDc1</vt:lpwstr>
  </property>
  <property fmtid="{D5CDD505-2E9C-101B-9397-08002B2CF9AE}" pid="3" name="Created">
    <vt:filetime>1900-01-01T08:00:00Z</vt:filetime>
  </property>
  <property fmtid="{D5CDD505-2E9C-101B-9397-08002B2CF9AE}" pid="4" name="KSOProductBuildVer">
    <vt:lpwstr>2052-11.1.0.11365</vt:lpwstr>
  </property>
  <property fmtid="{D5CDD505-2E9C-101B-9397-08002B2CF9AE}" pid="5" name="ICV">
    <vt:lpwstr>0BF9542FCB2B4051AFE3B1D0EA5F4561</vt:lpwstr>
  </property>
</Properties>
</file>